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54" r:id="rId3"/>
    <p:sldId id="355" r:id="rId4"/>
    <p:sldId id="356" r:id="rId5"/>
    <p:sldId id="357" r:id="rId6"/>
    <p:sldId id="358" r:id="rId7"/>
    <p:sldId id="359" r:id="rId8"/>
    <p:sldId id="360" r:id="rId9"/>
    <p:sldId id="307" r:id="rId10"/>
    <p:sldId id="319" r:id="rId11"/>
    <p:sldId id="337" r:id="rId12"/>
    <p:sldId id="338" r:id="rId13"/>
    <p:sldId id="336" r:id="rId14"/>
    <p:sldId id="365" r:id="rId15"/>
    <p:sldId id="271"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171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926" autoAdjust="0"/>
    <p:restoredTop sz="94660"/>
  </p:normalViewPr>
  <p:slideViewPr>
    <p:cSldViewPr snapToGrid="0">
      <p:cViewPr>
        <p:scale>
          <a:sx n="90" d="100"/>
          <a:sy n="90" d="100"/>
        </p:scale>
        <p:origin x="-186" y="21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TUD\Graduation%20thesis\final\strength.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Sheet1!$B$2</c:f>
              <c:strCache>
                <c:ptCount val="1"/>
                <c:pt idx="0">
                  <c:v>7-day</c:v>
                </c:pt>
              </c:strCache>
            </c:strRef>
          </c:tx>
          <c:spPr>
            <a:solidFill>
              <a:srgbClr val="FF0000"/>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Sheet1!$A$3:$A$7</c:f>
              <c:strCache>
                <c:ptCount val="5"/>
                <c:pt idx="0">
                  <c:v>CEM I 42.5N</c:v>
                </c:pt>
                <c:pt idx="1">
                  <c:v>10% CBA</c:v>
                </c:pt>
                <c:pt idx="2">
                  <c:v>10% MBA</c:v>
                </c:pt>
                <c:pt idx="3">
                  <c:v>10% MTBA</c:v>
                </c:pt>
                <c:pt idx="4">
                  <c:v>10% M300</c:v>
                </c:pt>
              </c:strCache>
            </c:strRef>
          </c:cat>
          <c:val>
            <c:numRef>
              <c:f>Sheet1!$B$3:$B$7</c:f>
              <c:numCache>
                <c:formatCode>General</c:formatCode>
                <c:ptCount val="5"/>
                <c:pt idx="0">
                  <c:v>18.736000000000001</c:v>
                </c:pt>
                <c:pt idx="1">
                  <c:v>12.287000000000001</c:v>
                </c:pt>
                <c:pt idx="2">
                  <c:v>14.669</c:v>
                </c:pt>
                <c:pt idx="3">
                  <c:v>17.928999999999998</c:v>
                </c:pt>
                <c:pt idx="4">
                  <c:v>12.494</c:v>
                </c:pt>
              </c:numCache>
            </c:numRef>
          </c:val>
          <c:extLst xmlns:c16r2="http://schemas.microsoft.com/office/drawing/2015/06/chart">
            <c:ext xmlns:c16="http://schemas.microsoft.com/office/drawing/2014/chart" uri="{C3380CC4-5D6E-409C-BE32-E72D297353CC}">
              <c16:uniqueId val="{00000000-B098-4F29-8119-D87A0784F265}"/>
            </c:ext>
          </c:extLst>
        </c:ser>
        <c:ser>
          <c:idx val="1"/>
          <c:order val="1"/>
          <c:tx>
            <c:strRef>
              <c:f>Sheet1!$C$2</c:f>
              <c:strCache>
                <c:ptCount val="1"/>
                <c:pt idx="0">
                  <c:v>28-day</c:v>
                </c:pt>
              </c:strCache>
            </c:strRef>
          </c:tx>
          <c:spPr>
            <a:solidFill>
              <a:srgbClr val="00B0F0"/>
            </a:solidFill>
            <a:ln>
              <a:noFill/>
            </a:ln>
            <a:effectLst/>
          </c:spPr>
          <c:invertIfNegative val="0"/>
          <c:errBars>
            <c:errBarType val="both"/>
            <c:errValType val="percentage"/>
            <c:noEndCap val="0"/>
            <c:val val="5"/>
            <c:spPr>
              <a:noFill/>
              <a:ln w="9525" cap="flat" cmpd="sng" algn="ctr">
                <a:solidFill>
                  <a:schemeClr val="tx1">
                    <a:lumMod val="65000"/>
                    <a:lumOff val="35000"/>
                  </a:schemeClr>
                </a:solidFill>
                <a:round/>
              </a:ln>
              <a:effectLst/>
            </c:spPr>
          </c:errBars>
          <c:cat>
            <c:strRef>
              <c:f>Sheet1!$A$3:$A$7</c:f>
              <c:strCache>
                <c:ptCount val="5"/>
                <c:pt idx="0">
                  <c:v>CEM I 42.5N</c:v>
                </c:pt>
                <c:pt idx="1">
                  <c:v>10% CBA</c:v>
                </c:pt>
                <c:pt idx="2">
                  <c:v>10% MBA</c:v>
                </c:pt>
                <c:pt idx="3">
                  <c:v>10% MTBA</c:v>
                </c:pt>
                <c:pt idx="4">
                  <c:v>10% M300</c:v>
                </c:pt>
              </c:strCache>
            </c:strRef>
          </c:cat>
          <c:val>
            <c:numRef>
              <c:f>Sheet1!$C$3:$C$7</c:f>
              <c:numCache>
                <c:formatCode>General</c:formatCode>
                <c:ptCount val="5"/>
                <c:pt idx="0">
                  <c:v>41.834000000000003</c:v>
                </c:pt>
                <c:pt idx="1">
                  <c:v>15.945</c:v>
                </c:pt>
                <c:pt idx="2">
                  <c:v>25.314</c:v>
                </c:pt>
                <c:pt idx="3">
                  <c:v>29.876999999999999</c:v>
                </c:pt>
                <c:pt idx="4">
                  <c:v>20.25</c:v>
                </c:pt>
              </c:numCache>
            </c:numRef>
          </c:val>
          <c:extLst xmlns:c16r2="http://schemas.microsoft.com/office/drawing/2015/06/chart">
            <c:ext xmlns:c16="http://schemas.microsoft.com/office/drawing/2014/chart" uri="{C3380CC4-5D6E-409C-BE32-E72D297353CC}">
              <c16:uniqueId val="{00000001-B098-4F29-8119-D87A0784F265}"/>
            </c:ext>
          </c:extLst>
        </c:ser>
        <c:dLbls>
          <c:showLegendKey val="0"/>
          <c:showVal val="0"/>
          <c:showCatName val="0"/>
          <c:showSerName val="0"/>
          <c:showPercent val="0"/>
          <c:showBubbleSize val="0"/>
        </c:dLbls>
        <c:gapWidth val="219"/>
        <c:overlap val="-27"/>
        <c:axId val="90947968"/>
        <c:axId val="90949504"/>
      </c:barChart>
      <c:catAx>
        <c:axId val="9094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90949504"/>
        <c:crosses val="autoZero"/>
        <c:auto val="1"/>
        <c:lblAlgn val="ctr"/>
        <c:lblOffset val="100"/>
        <c:noMultiLvlLbl val="0"/>
      </c:catAx>
      <c:valAx>
        <c:axId val="90949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US"/>
                  <a:t>Compressive strength (MPa)</a:t>
                </a:r>
                <a:endParaRPr lang="zh-CN"/>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crossAx val="90947968"/>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zh-CN"/>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361AB020-2558-494D-BB20-FF20928CE998}"/>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 xmlns:a16="http://schemas.microsoft.com/office/drawing/2014/main" id="{DB4617C9-374E-4279-9BE5-849223192D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 xmlns:a16="http://schemas.microsoft.com/office/drawing/2014/main" id="{30B51624-9DE8-4A06-914A-C3088831DB5B}"/>
              </a:ext>
            </a:extLst>
          </p:cNvPr>
          <p:cNvSpPr>
            <a:spLocks noGrp="1"/>
          </p:cNvSpPr>
          <p:nvPr>
            <p:ph type="dt" sz="half" idx="10"/>
          </p:nvPr>
        </p:nvSpPr>
        <p:spPr/>
        <p:txBody>
          <a:bodyPr/>
          <a:lstStyle/>
          <a:p>
            <a:fld id="{4DE3C14A-D247-4027-87C0-371D0F1FE797}" type="datetimeFigureOut">
              <a:rPr lang="zh-CN" altLang="en-US" smtClean="0"/>
              <a:t>2019/4/2</a:t>
            </a:fld>
            <a:endParaRPr lang="zh-CN" altLang="en-US"/>
          </a:p>
        </p:txBody>
      </p:sp>
      <p:sp>
        <p:nvSpPr>
          <p:cNvPr id="5" name="页脚占位符 4">
            <a:extLst>
              <a:ext uri="{FF2B5EF4-FFF2-40B4-BE49-F238E27FC236}">
                <a16:creationId xmlns="" xmlns:a16="http://schemas.microsoft.com/office/drawing/2014/main" id="{750A9142-68E7-40E5-A2B6-E4111AB5537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8459E623-1232-4ADC-9A3D-12B053CC565F}"/>
              </a:ext>
            </a:extLst>
          </p:cNvPr>
          <p:cNvSpPr>
            <a:spLocks noGrp="1"/>
          </p:cNvSpPr>
          <p:nvPr>
            <p:ph type="sldNum" sz="quarter" idx="12"/>
          </p:nvPr>
        </p:nvSpPr>
        <p:spPr/>
        <p:txBody>
          <a:bodyPr/>
          <a:lstStyle/>
          <a:p>
            <a:fld id="{B57E0DDA-D17D-4891-BFE5-18097F1ED448}" type="slidenum">
              <a:rPr lang="zh-CN" altLang="en-US" smtClean="0"/>
              <a:t>‹#›</a:t>
            </a:fld>
            <a:endParaRPr lang="zh-CN" altLang="en-US"/>
          </a:p>
        </p:txBody>
      </p:sp>
    </p:spTree>
    <p:extLst>
      <p:ext uri="{BB962C8B-B14F-4D97-AF65-F5344CB8AC3E}">
        <p14:creationId xmlns:p14="http://schemas.microsoft.com/office/powerpoint/2010/main" val="2588671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FD19DEE-DFFE-4E31-918C-FB11DB562A68}"/>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 xmlns:a16="http://schemas.microsoft.com/office/drawing/2014/main" id="{0C990308-81C2-4556-A6FA-228252C17465}"/>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2860624D-1203-448E-AE82-67075E606069}"/>
              </a:ext>
            </a:extLst>
          </p:cNvPr>
          <p:cNvSpPr>
            <a:spLocks noGrp="1"/>
          </p:cNvSpPr>
          <p:nvPr>
            <p:ph type="dt" sz="half" idx="10"/>
          </p:nvPr>
        </p:nvSpPr>
        <p:spPr/>
        <p:txBody>
          <a:bodyPr/>
          <a:lstStyle/>
          <a:p>
            <a:fld id="{4DE3C14A-D247-4027-87C0-371D0F1FE797}" type="datetimeFigureOut">
              <a:rPr lang="zh-CN" altLang="en-US" smtClean="0"/>
              <a:t>2019/4/2</a:t>
            </a:fld>
            <a:endParaRPr lang="zh-CN" altLang="en-US"/>
          </a:p>
        </p:txBody>
      </p:sp>
      <p:sp>
        <p:nvSpPr>
          <p:cNvPr id="5" name="页脚占位符 4">
            <a:extLst>
              <a:ext uri="{FF2B5EF4-FFF2-40B4-BE49-F238E27FC236}">
                <a16:creationId xmlns="" xmlns:a16="http://schemas.microsoft.com/office/drawing/2014/main" id="{34297A67-8AF6-48EB-AA64-63A2615935A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94D234C4-9FED-4A58-A79A-A7E5B52961E4}"/>
              </a:ext>
            </a:extLst>
          </p:cNvPr>
          <p:cNvSpPr>
            <a:spLocks noGrp="1"/>
          </p:cNvSpPr>
          <p:nvPr>
            <p:ph type="sldNum" sz="quarter" idx="12"/>
          </p:nvPr>
        </p:nvSpPr>
        <p:spPr/>
        <p:txBody>
          <a:bodyPr/>
          <a:lstStyle/>
          <a:p>
            <a:fld id="{B57E0DDA-D17D-4891-BFE5-18097F1ED448}" type="slidenum">
              <a:rPr lang="zh-CN" altLang="en-US" smtClean="0"/>
              <a:t>‹#›</a:t>
            </a:fld>
            <a:endParaRPr lang="zh-CN" altLang="en-US"/>
          </a:p>
        </p:txBody>
      </p:sp>
    </p:spTree>
    <p:extLst>
      <p:ext uri="{BB962C8B-B14F-4D97-AF65-F5344CB8AC3E}">
        <p14:creationId xmlns:p14="http://schemas.microsoft.com/office/powerpoint/2010/main" val="7237641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 xmlns:a16="http://schemas.microsoft.com/office/drawing/2014/main" id="{3B613648-4977-4DB7-8BCE-491BC2593DD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 xmlns:a16="http://schemas.microsoft.com/office/drawing/2014/main" id="{0F9A1DF8-97FA-4064-A3EA-4A8BC27DBA3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0884981A-E783-484F-A57D-87EBE3FE0A91}"/>
              </a:ext>
            </a:extLst>
          </p:cNvPr>
          <p:cNvSpPr>
            <a:spLocks noGrp="1"/>
          </p:cNvSpPr>
          <p:nvPr>
            <p:ph type="dt" sz="half" idx="10"/>
          </p:nvPr>
        </p:nvSpPr>
        <p:spPr/>
        <p:txBody>
          <a:bodyPr/>
          <a:lstStyle/>
          <a:p>
            <a:fld id="{4DE3C14A-D247-4027-87C0-371D0F1FE797}" type="datetimeFigureOut">
              <a:rPr lang="zh-CN" altLang="en-US" smtClean="0"/>
              <a:t>2019/4/2</a:t>
            </a:fld>
            <a:endParaRPr lang="zh-CN" altLang="en-US"/>
          </a:p>
        </p:txBody>
      </p:sp>
      <p:sp>
        <p:nvSpPr>
          <p:cNvPr id="5" name="页脚占位符 4">
            <a:extLst>
              <a:ext uri="{FF2B5EF4-FFF2-40B4-BE49-F238E27FC236}">
                <a16:creationId xmlns="" xmlns:a16="http://schemas.microsoft.com/office/drawing/2014/main" id="{7922AEBB-E8AD-4322-820B-C90A812E1BB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173DF105-6FA8-4A64-A195-BD543980C642}"/>
              </a:ext>
            </a:extLst>
          </p:cNvPr>
          <p:cNvSpPr>
            <a:spLocks noGrp="1"/>
          </p:cNvSpPr>
          <p:nvPr>
            <p:ph type="sldNum" sz="quarter" idx="12"/>
          </p:nvPr>
        </p:nvSpPr>
        <p:spPr/>
        <p:txBody>
          <a:bodyPr/>
          <a:lstStyle/>
          <a:p>
            <a:fld id="{B57E0DDA-D17D-4891-BFE5-18097F1ED448}" type="slidenum">
              <a:rPr lang="zh-CN" altLang="en-US" smtClean="0"/>
              <a:t>‹#›</a:t>
            </a:fld>
            <a:endParaRPr lang="zh-CN" altLang="en-US"/>
          </a:p>
        </p:txBody>
      </p:sp>
    </p:spTree>
    <p:extLst>
      <p:ext uri="{BB962C8B-B14F-4D97-AF65-F5344CB8AC3E}">
        <p14:creationId xmlns:p14="http://schemas.microsoft.com/office/powerpoint/2010/main" val="27106258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EE7E1EEF-8987-4970-B4C1-37FD1907DD0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AB097212-6D49-4A76-B9D5-889AC9F841BB}"/>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8264DB60-5B67-4736-9D92-8EE3DF1BE0BD}"/>
              </a:ext>
            </a:extLst>
          </p:cNvPr>
          <p:cNvSpPr>
            <a:spLocks noGrp="1"/>
          </p:cNvSpPr>
          <p:nvPr>
            <p:ph type="dt" sz="half" idx="10"/>
          </p:nvPr>
        </p:nvSpPr>
        <p:spPr/>
        <p:txBody>
          <a:bodyPr/>
          <a:lstStyle/>
          <a:p>
            <a:fld id="{4DE3C14A-D247-4027-87C0-371D0F1FE797}" type="datetimeFigureOut">
              <a:rPr lang="zh-CN" altLang="en-US" smtClean="0"/>
              <a:t>2019/4/2</a:t>
            </a:fld>
            <a:endParaRPr lang="zh-CN" altLang="en-US"/>
          </a:p>
        </p:txBody>
      </p:sp>
      <p:sp>
        <p:nvSpPr>
          <p:cNvPr id="5" name="页脚占位符 4">
            <a:extLst>
              <a:ext uri="{FF2B5EF4-FFF2-40B4-BE49-F238E27FC236}">
                <a16:creationId xmlns="" xmlns:a16="http://schemas.microsoft.com/office/drawing/2014/main" id="{C487E51A-8E5A-430C-A548-50660DC5465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5EC6F3E2-68BE-4750-A3BA-3BE6D5AB3F87}"/>
              </a:ext>
            </a:extLst>
          </p:cNvPr>
          <p:cNvSpPr>
            <a:spLocks noGrp="1"/>
          </p:cNvSpPr>
          <p:nvPr>
            <p:ph type="sldNum" sz="quarter" idx="12"/>
          </p:nvPr>
        </p:nvSpPr>
        <p:spPr/>
        <p:txBody>
          <a:bodyPr/>
          <a:lstStyle/>
          <a:p>
            <a:fld id="{B57E0DDA-D17D-4891-BFE5-18097F1ED448}" type="slidenum">
              <a:rPr lang="zh-CN" altLang="en-US" smtClean="0"/>
              <a:t>‹#›</a:t>
            </a:fld>
            <a:endParaRPr lang="zh-CN" altLang="en-US"/>
          </a:p>
        </p:txBody>
      </p:sp>
    </p:spTree>
    <p:extLst>
      <p:ext uri="{BB962C8B-B14F-4D97-AF65-F5344CB8AC3E}">
        <p14:creationId xmlns:p14="http://schemas.microsoft.com/office/powerpoint/2010/main" val="383813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CC69B55-10ED-4722-AE28-306D4012B1E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 xmlns:a16="http://schemas.microsoft.com/office/drawing/2014/main" id="{78B720C7-4A2F-4E4C-987A-88B971227FC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 xmlns:a16="http://schemas.microsoft.com/office/drawing/2014/main" id="{88950B02-5263-4B0C-A286-8849FBCD5214}"/>
              </a:ext>
            </a:extLst>
          </p:cNvPr>
          <p:cNvSpPr>
            <a:spLocks noGrp="1"/>
          </p:cNvSpPr>
          <p:nvPr>
            <p:ph type="dt" sz="half" idx="10"/>
          </p:nvPr>
        </p:nvSpPr>
        <p:spPr/>
        <p:txBody>
          <a:bodyPr/>
          <a:lstStyle/>
          <a:p>
            <a:fld id="{4DE3C14A-D247-4027-87C0-371D0F1FE797}" type="datetimeFigureOut">
              <a:rPr lang="zh-CN" altLang="en-US" smtClean="0"/>
              <a:t>2019/4/2</a:t>
            </a:fld>
            <a:endParaRPr lang="zh-CN" altLang="en-US"/>
          </a:p>
        </p:txBody>
      </p:sp>
      <p:sp>
        <p:nvSpPr>
          <p:cNvPr id="5" name="页脚占位符 4">
            <a:extLst>
              <a:ext uri="{FF2B5EF4-FFF2-40B4-BE49-F238E27FC236}">
                <a16:creationId xmlns="" xmlns:a16="http://schemas.microsoft.com/office/drawing/2014/main" id="{42642B75-683C-4184-8B50-70CB307C802B}"/>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 xmlns:a16="http://schemas.microsoft.com/office/drawing/2014/main" id="{50E954DB-FAC5-4C19-8664-1AB8265831E9}"/>
              </a:ext>
            </a:extLst>
          </p:cNvPr>
          <p:cNvSpPr>
            <a:spLocks noGrp="1"/>
          </p:cNvSpPr>
          <p:nvPr>
            <p:ph type="sldNum" sz="quarter" idx="12"/>
          </p:nvPr>
        </p:nvSpPr>
        <p:spPr/>
        <p:txBody>
          <a:bodyPr/>
          <a:lstStyle/>
          <a:p>
            <a:fld id="{B57E0DDA-D17D-4891-BFE5-18097F1ED448}" type="slidenum">
              <a:rPr lang="zh-CN" altLang="en-US" smtClean="0"/>
              <a:t>‹#›</a:t>
            </a:fld>
            <a:endParaRPr lang="zh-CN" altLang="en-US"/>
          </a:p>
        </p:txBody>
      </p:sp>
    </p:spTree>
    <p:extLst>
      <p:ext uri="{BB962C8B-B14F-4D97-AF65-F5344CB8AC3E}">
        <p14:creationId xmlns:p14="http://schemas.microsoft.com/office/powerpoint/2010/main" val="3874433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56156861-24CE-4987-A6E2-4A69DBCF5B03}"/>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 xmlns:a16="http://schemas.microsoft.com/office/drawing/2014/main" id="{25915B34-4E5E-4695-A55F-0B09CA5275AC}"/>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 xmlns:a16="http://schemas.microsoft.com/office/drawing/2014/main" id="{1C608B80-E3F0-402C-8EA3-E48F451C97EF}"/>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 xmlns:a16="http://schemas.microsoft.com/office/drawing/2014/main" id="{4943570B-F590-4B3A-8D1E-32EF2344CD77}"/>
              </a:ext>
            </a:extLst>
          </p:cNvPr>
          <p:cNvSpPr>
            <a:spLocks noGrp="1"/>
          </p:cNvSpPr>
          <p:nvPr>
            <p:ph type="dt" sz="half" idx="10"/>
          </p:nvPr>
        </p:nvSpPr>
        <p:spPr/>
        <p:txBody>
          <a:bodyPr/>
          <a:lstStyle/>
          <a:p>
            <a:fld id="{4DE3C14A-D247-4027-87C0-371D0F1FE797}" type="datetimeFigureOut">
              <a:rPr lang="zh-CN" altLang="en-US" smtClean="0"/>
              <a:t>2019/4/2</a:t>
            </a:fld>
            <a:endParaRPr lang="zh-CN" altLang="en-US"/>
          </a:p>
        </p:txBody>
      </p:sp>
      <p:sp>
        <p:nvSpPr>
          <p:cNvPr id="6" name="页脚占位符 5">
            <a:extLst>
              <a:ext uri="{FF2B5EF4-FFF2-40B4-BE49-F238E27FC236}">
                <a16:creationId xmlns="" xmlns:a16="http://schemas.microsoft.com/office/drawing/2014/main" id="{52114257-8EEE-42EE-8848-8F1D79B49C0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EA78F042-7A7B-4CBA-BB4E-5C3CC903C8FF}"/>
              </a:ext>
            </a:extLst>
          </p:cNvPr>
          <p:cNvSpPr>
            <a:spLocks noGrp="1"/>
          </p:cNvSpPr>
          <p:nvPr>
            <p:ph type="sldNum" sz="quarter" idx="12"/>
          </p:nvPr>
        </p:nvSpPr>
        <p:spPr/>
        <p:txBody>
          <a:bodyPr/>
          <a:lstStyle/>
          <a:p>
            <a:fld id="{B57E0DDA-D17D-4891-BFE5-18097F1ED448}" type="slidenum">
              <a:rPr lang="zh-CN" altLang="en-US" smtClean="0"/>
              <a:t>‹#›</a:t>
            </a:fld>
            <a:endParaRPr lang="zh-CN" altLang="en-US"/>
          </a:p>
        </p:txBody>
      </p:sp>
    </p:spTree>
    <p:extLst>
      <p:ext uri="{BB962C8B-B14F-4D97-AF65-F5344CB8AC3E}">
        <p14:creationId xmlns:p14="http://schemas.microsoft.com/office/powerpoint/2010/main" val="11585328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7136F834-9D2B-48C6-B877-D46292421784}"/>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 xmlns:a16="http://schemas.microsoft.com/office/drawing/2014/main" id="{F777BFA0-7D08-4DC1-92CC-DBF98C6A753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 xmlns:a16="http://schemas.microsoft.com/office/drawing/2014/main" id="{C961E9B2-538A-4F3A-A33B-63741642328F}"/>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 xmlns:a16="http://schemas.microsoft.com/office/drawing/2014/main" id="{36F2DE2F-3EAF-49F4-AAE7-67D9EB6EAB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 xmlns:a16="http://schemas.microsoft.com/office/drawing/2014/main" id="{FA7FDC25-462E-4ECB-897E-9965F9D90EB0}"/>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 xmlns:a16="http://schemas.microsoft.com/office/drawing/2014/main" id="{0442BD7C-9981-4CDD-9721-F02C47369E36}"/>
              </a:ext>
            </a:extLst>
          </p:cNvPr>
          <p:cNvSpPr>
            <a:spLocks noGrp="1"/>
          </p:cNvSpPr>
          <p:nvPr>
            <p:ph type="dt" sz="half" idx="10"/>
          </p:nvPr>
        </p:nvSpPr>
        <p:spPr/>
        <p:txBody>
          <a:bodyPr/>
          <a:lstStyle/>
          <a:p>
            <a:fld id="{4DE3C14A-D247-4027-87C0-371D0F1FE797}" type="datetimeFigureOut">
              <a:rPr lang="zh-CN" altLang="en-US" smtClean="0"/>
              <a:t>2019/4/2</a:t>
            </a:fld>
            <a:endParaRPr lang="zh-CN" altLang="en-US"/>
          </a:p>
        </p:txBody>
      </p:sp>
      <p:sp>
        <p:nvSpPr>
          <p:cNvPr id="8" name="页脚占位符 7">
            <a:extLst>
              <a:ext uri="{FF2B5EF4-FFF2-40B4-BE49-F238E27FC236}">
                <a16:creationId xmlns="" xmlns:a16="http://schemas.microsoft.com/office/drawing/2014/main" id="{68A1ABD2-AFF0-4FFB-A8ED-1535879B7034}"/>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 xmlns:a16="http://schemas.microsoft.com/office/drawing/2014/main" id="{5624C16E-898F-477C-8E86-59BFDC8DA2A5}"/>
              </a:ext>
            </a:extLst>
          </p:cNvPr>
          <p:cNvSpPr>
            <a:spLocks noGrp="1"/>
          </p:cNvSpPr>
          <p:nvPr>
            <p:ph type="sldNum" sz="quarter" idx="12"/>
          </p:nvPr>
        </p:nvSpPr>
        <p:spPr/>
        <p:txBody>
          <a:bodyPr/>
          <a:lstStyle/>
          <a:p>
            <a:fld id="{B57E0DDA-D17D-4891-BFE5-18097F1ED448}" type="slidenum">
              <a:rPr lang="zh-CN" altLang="en-US" smtClean="0"/>
              <a:t>‹#›</a:t>
            </a:fld>
            <a:endParaRPr lang="zh-CN" altLang="en-US"/>
          </a:p>
        </p:txBody>
      </p:sp>
    </p:spTree>
    <p:extLst>
      <p:ext uri="{BB962C8B-B14F-4D97-AF65-F5344CB8AC3E}">
        <p14:creationId xmlns:p14="http://schemas.microsoft.com/office/powerpoint/2010/main" val="368111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2A708E0A-3AC0-4982-8223-C5F2039F40E5}"/>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 xmlns:a16="http://schemas.microsoft.com/office/drawing/2014/main" id="{1B32424D-3AFF-471A-9CCA-F352723C2085}"/>
              </a:ext>
            </a:extLst>
          </p:cNvPr>
          <p:cNvSpPr>
            <a:spLocks noGrp="1"/>
          </p:cNvSpPr>
          <p:nvPr>
            <p:ph type="dt" sz="half" idx="10"/>
          </p:nvPr>
        </p:nvSpPr>
        <p:spPr/>
        <p:txBody>
          <a:bodyPr/>
          <a:lstStyle/>
          <a:p>
            <a:fld id="{4DE3C14A-D247-4027-87C0-371D0F1FE797}" type="datetimeFigureOut">
              <a:rPr lang="zh-CN" altLang="en-US" smtClean="0"/>
              <a:t>2019/4/2</a:t>
            </a:fld>
            <a:endParaRPr lang="zh-CN" altLang="en-US"/>
          </a:p>
        </p:txBody>
      </p:sp>
      <p:sp>
        <p:nvSpPr>
          <p:cNvPr id="4" name="页脚占位符 3">
            <a:extLst>
              <a:ext uri="{FF2B5EF4-FFF2-40B4-BE49-F238E27FC236}">
                <a16:creationId xmlns="" xmlns:a16="http://schemas.microsoft.com/office/drawing/2014/main" id="{C7377405-296D-48D9-8493-DDC2B37DD835}"/>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 xmlns:a16="http://schemas.microsoft.com/office/drawing/2014/main" id="{8324C2E0-D95F-46F5-88D2-FD2BA937F9B2}"/>
              </a:ext>
            </a:extLst>
          </p:cNvPr>
          <p:cNvSpPr>
            <a:spLocks noGrp="1"/>
          </p:cNvSpPr>
          <p:nvPr>
            <p:ph type="sldNum" sz="quarter" idx="12"/>
          </p:nvPr>
        </p:nvSpPr>
        <p:spPr/>
        <p:txBody>
          <a:bodyPr/>
          <a:lstStyle/>
          <a:p>
            <a:fld id="{B57E0DDA-D17D-4891-BFE5-18097F1ED448}" type="slidenum">
              <a:rPr lang="zh-CN" altLang="en-US" smtClean="0"/>
              <a:t>‹#›</a:t>
            </a:fld>
            <a:endParaRPr lang="zh-CN" altLang="en-US"/>
          </a:p>
        </p:txBody>
      </p:sp>
    </p:spTree>
    <p:extLst>
      <p:ext uri="{BB962C8B-B14F-4D97-AF65-F5344CB8AC3E}">
        <p14:creationId xmlns:p14="http://schemas.microsoft.com/office/powerpoint/2010/main" val="8006898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 xmlns:a16="http://schemas.microsoft.com/office/drawing/2014/main" id="{C053679C-221C-478F-A926-CE2ABFB064AF}"/>
              </a:ext>
            </a:extLst>
          </p:cNvPr>
          <p:cNvSpPr>
            <a:spLocks noGrp="1"/>
          </p:cNvSpPr>
          <p:nvPr>
            <p:ph type="dt" sz="half" idx="10"/>
          </p:nvPr>
        </p:nvSpPr>
        <p:spPr/>
        <p:txBody>
          <a:bodyPr/>
          <a:lstStyle/>
          <a:p>
            <a:fld id="{4DE3C14A-D247-4027-87C0-371D0F1FE797}" type="datetimeFigureOut">
              <a:rPr lang="zh-CN" altLang="en-US" smtClean="0"/>
              <a:t>2019/4/2</a:t>
            </a:fld>
            <a:endParaRPr lang="zh-CN" altLang="en-US"/>
          </a:p>
        </p:txBody>
      </p:sp>
      <p:sp>
        <p:nvSpPr>
          <p:cNvPr id="3" name="页脚占位符 2">
            <a:extLst>
              <a:ext uri="{FF2B5EF4-FFF2-40B4-BE49-F238E27FC236}">
                <a16:creationId xmlns="" xmlns:a16="http://schemas.microsoft.com/office/drawing/2014/main" id="{51B977E5-2480-40A4-8826-D8E4E6CD256C}"/>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 xmlns:a16="http://schemas.microsoft.com/office/drawing/2014/main" id="{AF4A0683-C7F2-4DF5-9D16-92BBD72A9528}"/>
              </a:ext>
            </a:extLst>
          </p:cNvPr>
          <p:cNvSpPr>
            <a:spLocks noGrp="1"/>
          </p:cNvSpPr>
          <p:nvPr>
            <p:ph type="sldNum" sz="quarter" idx="12"/>
          </p:nvPr>
        </p:nvSpPr>
        <p:spPr/>
        <p:txBody>
          <a:bodyPr/>
          <a:lstStyle/>
          <a:p>
            <a:fld id="{B57E0DDA-D17D-4891-BFE5-18097F1ED448}" type="slidenum">
              <a:rPr lang="zh-CN" altLang="en-US" smtClean="0"/>
              <a:t>‹#›</a:t>
            </a:fld>
            <a:endParaRPr lang="zh-CN" altLang="en-US"/>
          </a:p>
        </p:txBody>
      </p:sp>
    </p:spTree>
    <p:extLst>
      <p:ext uri="{BB962C8B-B14F-4D97-AF65-F5344CB8AC3E}">
        <p14:creationId xmlns:p14="http://schemas.microsoft.com/office/powerpoint/2010/main" val="12163435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1BB4758C-0C0C-464B-AFB0-1AD6B81C8BFD}"/>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 xmlns:a16="http://schemas.microsoft.com/office/drawing/2014/main" id="{14D6A5D5-6D06-4D65-BF0E-4285F6FA5B7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 xmlns:a16="http://schemas.microsoft.com/office/drawing/2014/main" id="{3AFAB1C4-AED6-4EC4-89DB-337D998B04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9030D79E-3FD1-4040-AE0A-88A10D9BDCFC}"/>
              </a:ext>
            </a:extLst>
          </p:cNvPr>
          <p:cNvSpPr>
            <a:spLocks noGrp="1"/>
          </p:cNvSpPr>
          <p:nvPr>
            <p:ph type="dt" sz="half" idx="10"/>
          </p:nvPr>
        </p:nvSpPr>
        <p:spPr/>
        <p:txBody>
          <a:bodyPr/>
          <a:lstStyle/>
          <a:p>
            <a:fld id="{4DE3C14A-D247-4027-87C0-371D0F1FE797}" type="datetimeFigureOut">
              <a:rPr lang="zh-CN" altLang="en-US" smtClean="0"/>
              <a:t>2019/4/2</a:t>
            </a:fld>
            <a:endParaRPr lang="zh-CN" altLang="en-US"/>
          </a:p>
        </p:txBody>
      </p:sp>
      <p:sp>
        <p:nvSpPr>
          <p:cNvPr id="6" name="页脚占位符 5">
            <a:extLst>
              <a:ext uri="{FF2B5EF4-FFF2-40B4-BE49-F238E27FC236}">
                <a16:creationId xmlns="" xmlns:a16="http://schemas.microsoft.com/office/drawing/2014/main" id="{D9E427C0-AFF4-4FA2-8ECF-5633CEB6AA2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7CBC4E89-5784-4ABF-90C6-C8215D55225D}"/>
              </a:ext>
            </a:extLst>
          </p:cNvPr>
          <p:cNvSpPr>
            <a:spLocks noGrp="1"/>
          </p:cNvSpPr>
          <p:nvPr>
            <p:ph type="sldNum" sz="quarter" idx="12"/>
          </p:nvPr>
        </p:nvSpPr>
        <p:spPr/>
        <p:txBody>
          <a:bodyPr/>
          <a:lstStyle/>
          <a:p>
            <a:fld id="{B57E0DDA-D17D-4891-BFE5-18097F1ED448}" type="slidenum">
              <a:rPr lang="zh-CN" altLang="en-US" smtClean="0"/>
              <a:t>‹#›</a:t>
            </a:fld>
            <a:endParaRPr lang="zh-CN" altLang="en-US"/>
          </a:p>
        </p:txBody>
      </p:sp>
    </p:spTree>
    <p:extLst>
      <p:ext uri="{BB962C8B-B14F-4D97-AF65-F5344CB8AC3E}">
        <p14:creationId xmlns:p14="http://schemas.microsoft.com/office/powerpoint/2010/main" val="3843933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 xmlns:a16="http://schemas.microsoft.com/office/drawing/2014/main" id="{A99B86D5-7BE4-4018-B053-17A43B64BB8A}"/>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 xmlns:a16="http://schemas.microsoft.com/office/drawing/2014/main" id="{D62DBAB4-418A-43D6-8321-570C57B4BCF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 xmlns:a16="http://schemas.microsoft.com/office/drawing/2014/main" id="{C6F72F54-ECC7-40C2-8107-59E6A68ACF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 xmlns:a16="http://schemas.microsoft.com/office/drawing/2014/main" id="{473D0A13-6A33-4D76-BF7C-FEBFF6B08AFB}"/>
              </a:ext>
            </a:extLst>
          </p:cNvPr>
          <p:cNvSpPr>
            <a:spLocks noGrp="1"/>
          </p:cNvSpPr>
          <p:nvPr>
            <p:ph type="dt" sz="half" idx="10"/>
          </p:nvPr>
        </p:nvSpPr>
        <p:spPr/>
        <p:txBody>
          <a:bodyPr/>
          <a:lstStyle/>
          <a:p>
            <a:fld id="{4DE3C14A-D247-4027-87C0-371D0F1FE797}" type="datetimeFigureOut">
              <a:rPr lang="zh-CN" altLang="en-US" smtClean="0"/>
              <a:t>2019/4/2</a:t>
            </a:fld>
            <a:endParaRPr lang="zh-CN" altLang="en-US"/>
          </a:p>
        </p:txBody>
      </p:sp>
      <p:sp>
        <p:nvSpPr>
          <p:cNvPr id="6" name="页脚占位符 5">
            <a:extLst>
              <a:ext uri="{FF2B5EF4-FFF2-40B4-BE49-F238E27FC236}">
                <a16:creationId xmlns="" xmlns:a16="http://schemas.microsoft.com/office/drawing/2014/main" id="{067DCBFA-51C5-41FC-BF58-0F8574E416B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 xmlns:a16="http://schemas.microsoft.com/office/drawing/2014/main" id="{5FCA6CAC-1ED9-46E3-8EB8-3F972A7B03A7}"/>
              </a:ext>
            </a:extLst>
          </p:cNvPr>
          <p:cNvSpPr>
            <a:spLocks noGrp="1"/>
          </p:cNvSpPr>
          <p:nvPr>
            <p:ph type="sldNum" sz="quarter" idx="12"/>
          </p:nvPr>
        </p:nvSpPr>
        <p:spPr/>
        <p:txBody>
          <a:bodyPr/>
          <a:lstStyle/>
          <a:p>
            <a:fld id="{B57E0DDA-D17D-4891-BFE5-18097F1ED448}" type="slidenum">
              <a:rPr lang="zh-CN" altLang="en-US" smtClean="0"/>
              <a:t>‹#›</a:t>
            </a:fld>
            <a:endParaRPr lang="zh-CN" altLang="en-US"/>
          </a:p>
        </p:txBody>
      </p:sp>
    </p:spTree>
    <p:extLst>
      <p:ext uri="{BB962C8B-B14F-4D97-AF65-F5344CB8AC3E}">
        <p14:creationId xmlns:p14="http://schemas.microsoft.com/office/powerpoint/2010/main" val="15098318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 xmlns:a16="http://schemas.microsoft.com/office/drawing/2014/main" id="{8971C691-A000-42CC-95A0-4E31D24564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 xmlns:a16="http://schemas.microsoft.com/office/drawing/2014/main" id="{7B297F31-1192-4841-B184-E0AB68F75D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 xmlns:a16="http://schemas.microsoft.com/office/drawing/2014/main" id="{79A52815-9983-4C69-A8C8-F4B3B529606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E3C14A-D247-4027-87C0-371D0F1FE797}" type="datetimeFigureOut">
              <a:rPr lang="zh-CN" altLang="en-US" smtClean="0"/>
              <a:t>2019/4/2</a:t>
            </a:fld>
            <a:endParaRPr lang="zh-CN" altLang="en-US"/>
          </a:p>
        </p:txBody>
      </p:sp>
      <p:sp>
        <p:nvSpPr>
          <p:cNvPr id="5" name="页脚占位符 4">
            <a:extLst>
              <a:ext uri="{FF2B5EF4-FFF2-40B4-BE49-F238E27FC236}">
                <a16:creationId xmlns="" xmlns:a16="http://schemas.microsoft.com/office/drawing/2014/main" id="{0B7A4E1D-4D6C-4369-BB3F-113B3527A7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 xmlns:a16="http://schemas.microsoft.com/office/drawing/2014/main" id="{5B92E229-95F4-43F6-AAE6-E6B428830C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7E0DDA-D17D-4891-BFE5-18097F1ED448}" type="slidenum">
              <a:rPr lang="zh-CN" altLang="en-US" smtClean="0"/>
              <a:t>‹#›</a:t>
            </a:fld>
            <a:endParaRPr lang="zh-CN" altLang="en-US"/>
          </a:p>
        </p:txBody>
      </p:sp>
    </p:spTree>
    <p:extLst>
      <p:ext uri="{BB962C8B-B14F-4D97-AF65-F5344CB8AC3E}">
        <p14:creationId xmlns:p14="http://schemas.microsoft.com/office/powerpoint/2010/main" val="33640361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jpg"/><Relationship Id="rId5" Type="http://schemas.microsoft.com/office/2007/relationships/hdphoto" Target="../media/hdphoto1.wdp"/><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25.png"/><Relationship Id="rId7" Type="http://schemas.openxmlformats.org/officeDocument/2006/relationships/image" Target="../media/image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10.jpeg"/><Relationship Id="rId4" Type="http://schemas.openxmlformats.org/officeDocument/2006/relationships/image" Target="../media/image26.png"/><Relationship Id="rId9"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29.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gif"/><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4.jpg"/><Relationship Id="rId4" Type="http://schemas.microsoft.com/office/2007/relationships/hdphoto" Target="../media/hdphoto3.wdp"/></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6.png"/><Relationship Id="rId7"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8.pn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0.jpe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9.jpeg"/><Relationship Id="rId5" Type="http://schemas.microsoft.com/office/2007/relationships/hdphoto" Target="../media/hdphoto2.wdp"/><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4.jpg"/><Relationship Id="rId12" Type="http://schemas.openxmlformats.org/officeDocument/2006/relationships/image" Target="../media/image10.jpeg"/><Relationship Id="rId2" Type="http://schemas.openxmlformats.org/officeDocument/2006/relationships/image" Target="../media/image13.png"/><Relationship Id="rId1" Type="http://schemas.openxmlformats.org/officeDocument/2006/relationships/slideLayout" Target="../slideLayouts/slideLayout2.xml"/><Relationship Id="rId11" Type="http://schemas.openxmlformats.org/officeDocument/2006/relationships/image" Target="../media/image9.jpeg"/><Relationship Id="rId10" Type="http://schemas.microsoft.com/office/2007/relationships/hdphoto" Target="../media/hdphoto2.wdp"/><Relationship Id="rId9"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10.jpeg"/><Relationship Id="rId3" Type="http://schemas.openxmlformats.org/officeDocument/2006/relationships/image" Target="../media/image16.jpeg"/><Relationship Id="rId7" Type="http://schemas.openxmlformats.org/officeDocument/2006/relationships/image" Target="../media/image20.png"/><Relationship Id="rId12" Type="http://schemas.openxmlformats.org/officeDocument/2006/relationships/image" Target="../media/image9.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png"/><Relationship Id="rId11" Type="http://schemas.microsoft.com/office/2007/relationships/hdphoto" Target="../media/hdphoto2.wdp"/><Relationship Id="rId5" Type="http://schemas.openxmlformats.org/officeDocument/2006/relationships/image" Target="../media/image18.png"/><Relationship Id="rId10" Type="http://schemas.openxmlformats.org/officeDocument/2006/relationships/image" Target="../media/image8.png"/><Relationship Id="rId4" Type="http://schemas.openxmlformats.org/officeDocument/2006/relationships/image" Target="../media/image17.jpeg"/><Relationship Id="rId9"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0.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20.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71716"/>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518E4709-981C-4B65-97C6-AB0A84E9DBC6}"/>
              </a:ext>
            </a:extLst>
          </p:cNvPr>
          <p:cNvSpPr txBox="1"/>
          <p:nvPr/>
        </p:nvSpPr>
        <p:spPr>
          <a:xfrm>
            <a:off x="446342" y="518160"/>
            <a:ext cx="10930894" cy="1107996"/>
          </a:xfrm>
          <a:prstGeom prst="rect">
            <a:avLst/>
          </a:prstGeom>
          <a:noFill/>
        </p:spPr>
        <p:txBody>
          <a:bodyPr wrap="square" rtlCol="0">
            <a:spAutoFit/>
          </a:bodyPr>
          <a:lstStyle/>
          <a:p>
            <a:pPr algn="just"/>
            <a:r>
              <a:rPr lang="en-US" altLang="zh-CN" sz="3300" dirty="0">
                <a:solidFill>
                  <a:schemeClr val="bg1"/>
                </a:solidFill>
              </a:rPr>
              <a:t>Investigation on the potential application of MSWI bottom ash as cement substitutes</a:t>
            </a:r>
            <a:endParaRPr lang="zh-CN" altLang="en-US" sz="3300" dirty="0">
              <a:solidFill>
                <a:schemeClr val="bg1"/>
              </a:solidFill>
            </a:endParaRPr>
          </a:p>
        </p:txBody>
      </p:sp>
      <p:sp>
        <p:nvSpPr>
          <p:cNvPr id="12" name="文本框 11">
            <a:extLst>
              <a:ext uri="{FF2B5EF4-FFF2-40B4-BE49-F238E27FC236}">
                <a16:creationId xmlns="" xmlns:a16="http://schemas.microsoft.com/office/drawing/2014/main" id="{250C0719-32A9-4A01-ADAA-F09C02203B78}"/>
              </a:ext>
            </a:extLst>
          </p:cNvPr>
          <p:cNvSpPr txBox="1"/>
          <p:nvPr/>
        </p:nvSpPr>
        <p:spPr>
          <a:xfrm>
            <a:off x="8300906" y="2643070"/>
            <a:ext cx="3891094" cy="2031325"/>
          </a:xfrm>
          <a:prstGeom prst="rect">
            <a:avLst/>
          </a:prstGeom>
          <a:noFill/>
        </p:spPr>
        <p:txBody>
          <a:bodyPr wrap="square" rtlCol="0">
            <a:spAutoFit/>
          </a:bodyPr>
          <a:lstStyle/>
          <a:p>
            <a:r>
              <a:rPr lang="en-GB" altLang="zh-CN" b="1" dirty="0" smtClean="0">
                <a:solidFill>
                  <a:schemeClr val="bg1"/>
                </a:solidFill>
              </a:rPr>
              <a:t>Yubo Sun</a:t>
            </a:r>
          </a:p>
          <a:p>
            <a:r>
              <a:rPr lang="en-GB" altLang="zh-CN" b="1" dirty="0" smtClean="0">
                <a:solidFill>
                  <a:schemeClr val="bg1"/>
                </a:solidFill>
              </a:rPr>
              <a:t>Boyu Chen </a:t>
            </a:r>
            <a:endParaRPr lang="en-GB" altLang="zh-CN" b="1" dirty="0">
              <a:solidFill>
                <a:schemeClr val="bg1"/>
              </a:solidFill>
            </a:endParaRPr>
          </a:p>
          <a:p>
            <a:r>
              <a:rPr lang="en-GB" altLang="zh-CN" b="1" dirty="0" err="1">
                <a:solidFill>
                  <a:schemeClr val="bg1"/>
                </a:solidFill>
              </a:rPr>
              <a:t>Shizhe</a:t>
            </a:r>
            <a:r>
              <a:rPr lang="en-GB" altLang="zh-CN" b="1" dirty="0">
                <a:solidFill>
                  <a:schemeClr val="bg1"/>
                </a:solidFill>
              </a:rPr>
              <a:t> Zhang </a:t>
            </a:r>
          </a:p>
          <a:p>
            <a:r>
              <a:rPr lang="en-GB" altLang="zh-CN" b="1" dirty="0" err="1">
                <a:solidFill>
                  <a:schemeClr val="bg1"/>
                </a:solidFill>
              </a:rPr>
              <a:t>Kees</a:t>
            </a:r>
            <a:r>
              <a:rPr lang="en-GB" altLang="zh-CN" b="1" dirty="0">
                <a:solidFill>
                  <a:schemeClr val="bg1"/>
                </a:solidFill>
              </a:rPr>
              <a:t> </a:t>
            </a:r>
            <a:r>
              <a:rPr lang="en-GB" altLang="zh-CN" b="1" dirty="0" err="1">
                <a:solidFill>
                  <a:schemeClr val="bg1"/>
                </a:solidFill>
              </a:rPr>
              <a:t>Blom</a:t>
            </a:r>
            <a:r>
              <a:rPr lang="en-GB" altLang="zh-CN" b="1" dirty="0">
                <a:solidFill>
                  <a:schemeClr val="bg1"/>
                </a:solidFill>
              </a:rPr>
              <a:t> </a:t>
            </a:r>
          </a:p>
          <a:p>
            <a:r>
              <a:rPr lang="en-GB" altLang="zh-CN" b="1" dirty="0" err="1">
                <a:solidFill>
                  <a:schemeClr val="bg1"/>
                </a:solidFill>
              </a:rPr>
              <a:t>Mladena</a:t>
            </a:r>
            <a:r>
              <a:rPr lang="en-GB" altLang="zh-CN" b="1" dirty="0">
                <a:solidFill>
                  <a:schemeClr val="bg1"/>
                </a:solidFill>
              </a:rPr>
              <a:t> </a:t>
            </a:r>
            <a:r>
              <a:rPr lang="en-GB" altLang="zh-CN" b="1" dirty="0" err="1">
                <a:solidFill>
                  <a:schemeClr val="bg1"/>
                </a:solidFill>
              </a:rPr>
              <a:t>Luković</a:t>
            </a:r>
            <a:r>
              <a:rPr lang="en-GB" altLang="zh-CN" b="1" dirty="0">
                <a:solidFill>
                  <a:schemeClr val="bg1"/>
                </a:solidFill>
              </a:rPr>
              <a:t> </a:t>
            </a:r>
          </a:p>
          <a:p>
            <a:r>
              <a:rPr lang="en-GB" altLang="zh-CN" b="1" dirty="0" err="1">
                <a:solidFill>
                  <a:schemeClr val="bg1"/>
                </a:solidFill>
              </a:rPr>
              <a:t>Guang</a:t>
            </a:r>
            <a:r>
              <a:rPr lang="en-GB" altLang="zh-CN" b="1" dirty="0">
                <a:solidFill>
                  <a:schemeClr val="bg1"/>
                </a:solidFill>
              </a:rPr>
              <a:t> Ye</a:t>
            </a:r>
            <a:endParaRPr lang="zh-CN" altLang="zh-CN" b="1" dirty="0">
              <a:solidFill>
                <a:schemeClr val="bg1"/>
              </a:solidFill>
            </a:endParaRPr>
          </a:p>
          <a:p>
            <a:r>
              <a:rPr lang="en-US" altLang="zh-CN" dirty="0">
                <a:solidFill>
                  <a:schemeClr val="bg1"/>
                </a:solidFill>
              </a:rPr>
              <a:t>02-04-2019</a:t>
            </a:r>
          </a:p>
        </p:txBody>
      </p:sp>
      <p:pic>
        <p:nvPicPr>
          <p:cNvPr id="13" name="图片 12">
            <a:extLst>
              <a:ext uri="{FF2B5EF4-FFF2-40B4-BE49-F238E27FC236}">
                <a16:creationId xmlns="" xmlns:a16="http://schemas.microsoft.com/office/drawing/2014/main" id="{A8329502-4C4C-45A4-AF33-AD8CBBADFF53}"/>
              </a:ext>
            </a:extLst>
          </p:cNvPr>
          <p:cNvPicPr>
            <a:picLocks noChangeAspect="1"/>
          </p:cNvPicPr>
          <p:nvPr/>
        </p:nvPicPr>
        <p:blipFill>
          <a:blip r:embed="rId2"/>
          <a:stretch>
            <a:fillRect/>
          </a:stretch>
        </p:blipFill>
        <p:spPr>
          <a:xfrm>
            <a:off x="594125" y="1675122"/>
            <a:ext cx="5649658" cy="5076882"/>
          </a:xfrm>
          <a:prstGeom prst="rect">
            <a:avLst/>
          </a:prstGeom>
        </p:spPr>
      </p:pic>
      <p:grpSp>
        <p:nvGrpSpPr>
          <p:cNvPr id="16" name="组合 15">
            <a:extLst>
              <a:ext uri="{FF2B5EF4-FFF2-40B4-BE49-F238E27FC236}">
                <a16:creationId xmlns="" xmlns:a16="http://schemas.microsoft.com/office/drawing/2014/main" id="{9532DCF6-16A0-49C8-8D20-C5084630CA4E}"/>
              </a:ext>
            </a:extLst>
          </p:cNvPr>
          <p:cNvGrpSpPr/>
          <p:nvPr/>
        </p:nvGrpSpPr>
        <p:grpSpPr>
          <a:xfrm>
            <a:off x="6565263" y="5459605"/>
            <a:ext cx="6044568" cy="1646604"/>
            <a:chOff x="6565263" y="5459605"/>
            <a:chExt cx="6044568" cy="1646604"/>
          </a:xfrm>
        </p:grpSpPr>
        <p:grpSp>
          <p:nvGrpSpPr>
            <p:cNvPr id="10" name="组合 9">
              <a:extLst>
                <a:ext uri="{FF2B5EF4-FFF2-40B4-BE49-F238E27FC236}">
                  <a16:creationId xmlns="" xmlns:a16="http://schemas.microsoft.com/office/drawing/2014/main" id="{8DB9DD11-CD4C-4D20-B968-E7E7E26291A0}"/>
                </a:ext>
              </a:extLst>
            </p:cNvPr>
            <p:cNvGrpSpPr/>
            <p:nvPr/>
          </p:nvGrpSpPr>
          <p:grpSpPr>
            <a:xfrm>
              <a:off x="6565263" y="5781340"/>
              <a:ext cx="3364638" cy="722451"/>
              <a:chOff x="7051076" y="5615085"/>
              <a:chExt cx="3364638" cy="722451"/>
            </a:xfrm>
          </p:grpSpPr>
          <p:pic>
            <p:nvPicPr>
              <p:cNvPr id="8" name="图片 7">
                <a:extLst>
                  <a:ext uri="{FF2B5EF4-FFF2-40B4-BE49-F238E27FC236}">
                    <a16:creationId xmlns="" xmlns:a16="http://schemas.microsoft.com/office/drawing/2014/main" id="{85520CF5-4C5D-414E-8488-DE67B72652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51076" y="5615085"/>
                <a:ext cx="1372488" cy="722451"/>
              </a:xfrm>
              <a:prstGeom prst="rect">
                <a:avLst/>
              </a:prstGeom>
            </p:spPr>
          </p:pic>
          <p:pic>
            <p:nvPicPr>
              <p:cNvPr id="9" name="图片 8">
                <a:extLst>
                  <a:ext uri="{FF2B5EF4-FFF2-40B4-BE49-F238E27FC236}">
                    <a16:creationId xmlns="" xmlns:a16="http://schemas.microsoft.com/office/drawing/2014/main" id="{902C10CD-09E4-4859-8F4B-9FA5FDE96A81}"/>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25000"/>
                        </a14:imgEffect>
                        <a14:imgEffect>
                          <a14:brightnessContrast bright="15000" contrast="8000"/>
                        </a14:imgEffect>
                      </a14:imgLayer>
                    </a14:imgProps>
                  </a:ext>
                  <a:ext uri="{28A0092B-C50C-407E-A947-70E740481C1C}">
                    <a14:useLocalDpi xmlns:a14="http://schemas.microsoft.com/office/drawing/2010/main" val="0"/>
                  </a:ext>
                </a:extLst>
              </a:blip>
              <a:stretch>
                <a:fillRect/>
              </a:stretch>
            </p:blipFill>
            <p:spPr>
              <a:xfrm>
                <a:off x="8592959" y="5754254"/>
                <a:ext cx="1822755" cy="583281"/>
              </a:xfrm>
              <a:prstGeom prst="rect">
                <a:avLst/>
              </a:prstGeom>
              <a:effectLst>
                <a:glow rad="63500">
                  <a:schemeClr val="accent5">
                    <a:satMod val="175000"/>
                    <a:alpha val="40000"/>
                  </a:schemeClr>
                </a:glow>
              </a:effectLst>
            </p:spPr>
          </p:pic>
        </p:grpSp>
        <p:pic>
          <p:nvPicPr>
            <p:cNvPr id="15" name="图片 14">
              <a:extLst>
                <a:ext uri="{FF2B5EF4-FFF2-40B4-BE49-F238E27FC236}">
                  <a16:creationId xmlns="" xmlns:a16="http://schemas.microsoft.com/office/drawing/2014/main" id="{34105441-92C4-47FA-A355-B9E6C9C3F278}"/>
                </a:ext>
              </a:extLst>
            </p:cNvPr>
            <p:cNvPicPr>
              <a:picLocks noChangeAspect="1"/>
            </p:cNvPicPr>
            <p:nvPr/>
          </p:nvPicPr>
          <p:blipFill>
            <a:blip r:embed="rId6">
              <a:clrChange>
                <a:clrFrom>
                  <a:srgbClr val="F7FCF8"/>
                </a:clrFrom>
                <a:clrTo>
                  <a:srgbClr val="F7FCF8">
                    <a:alpha val="0"/>
                  </a:srgbClr>
                </a:clrTo>
              </a:clrChange>
              <a:extLst>
                <a:ext uri="{28A0092B-C50C-407E-A947-70E740481C1C}">
                  <a14:useLocalDpi xmlns:a14="http://schemas.microsoft.com/office/drawing/2010/main" val="0"/>
                </a:ext>
              </a:extLst>
            </a:blip>
            <a:stretch>
              <a:fillRect/>
            </a:stretch>
          </p:blipFill>
          <p:spPr>
            <a:xfrm>
              <a:off x="9503240" y="5459605"/>
              <a:ext cx="3106591" cy="1646604"/>
            </a:xfrm>
            <a:prstGeom prst="rect">
              <a:avLst/>
            </a:prstGeom>
          </p:spPr>
        </p:pic>
      </p:grpSp>
    </p:spTree>
    <p:extLst>
      <p:ext uri="{BB962C8B-B14F-4D97-AF65-F5344CB8AC3E}">
        <p14:creationId xmlns:p14="http://schemas.microsoft.com/office/powerpoint/2010/main" val="243708707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灯片编号占位符 1">
            <a:extLst>
              <a:ext uri="{FF2B5EF4-FFF2-40B4-BE49-F238E27FC236}">
                <a16:creationId xmlns="" xmlns:a16="http://schemas.microsoft.com/office/drawing/2014/main" id="{A90615A1-CBC6-4DE8-AB63-1E056786580B}"/>
              </a:ext>
            </a:extLst>
          </p:cNvPr>
          <p:cNvSpPr>
            <a:spLocks noGrp="1"/>
          </p:cNvSpPr>
          <p:nvPr>
            <p:ph type="sldNum" sz="quarter" idx="12"/>
          </p:nvPr>
        </p:nvSpPr>
        <p:spPr/>
        <p:txBody>
          <a:bodyPr/>
          <a:lstStyle/>
          <a:p>
            <a:fld id="{74A1CC9B-09A2-494D-8BBA-7EEB1F334007}" type="slidenum">
              <a:rPr lang="zh-CN" altLang="en-US" smtClean="0"/>
              <a:t>10</a:t>
            </a:fld>
            <a:endParaRPr lang="zh-CN" altLang="en-US"/>
          </a:p>
        </p:txBody>
      </p:sp>
      <mc:AlternateContent xmlns:mc="http://schemas.openxmlformats.org/markup-compatibility/2006" xmlns:a14="http://schemas.microsoft.com/office/drawing/2010/main">
        <mc:Choice Requires="a14">
          <p:graphicFrame>
            <p:nvGraphicFramePr>
              <p:cNvPr id="11" name="表格 10">
                <a:extLst>
                  <a:ext uri="{FF2B5EF4-FFF2-40B4-BE49-F238E27FC236}">
                    <a16:creationId xmlns="" xmlns:a16="http://schemas.microsoft.com/office/drawing/2014/main" id="{1FCEB8FB-760F-49C7-87B0-4184287EB00B}"/>
                  </a:ext>
                </a:extLst>
              </p:cNvPr>
              <p:cNvGraphicFramePr>
                <a:graphicFrameLocks noGrp="1"/>
              </p:cNvGraphicFramePr>
              <p:nvPr>
                <p:extLst>
                  <p:ext uri="{D42A27DB-BD31-4B8C-83A1-F6EECF244321}">
                    <p14:modId xmlns:p14="http://schemas.microsoft.com/office/powerpoint/2010/main" val="2775885640"/>
                  </p:ext>
                </p:extLst>
              </p:nvPr>
            </p:nvGraphicFramePr>
            <p:xfrm>
              <a:off x="2032000" y="1021539"/>
              <a:ext cx="9085053" cy="5212080"/>
            </p:xfrm>
            <a:graphic>
              <a:graphicData uri="http://schemas.openxmlformats.org/drawingml/2006/table">
                <a:tbl>
                  <a:tblPr firstRow="1" firstCol="1" bandRow="1">
                    <a:tableStyleId>{7E9639D4-E3E2-4D34-9284-5A2195B3D0D7}</a:tableStyleId>
                  </a:tblPr>
                  <a:tblGrid>
                    <a:gridCol w="2419642">
                      <a:extLst>
                        <a:ext uri="{9D8B030D-6E8A-4147-A177-3AD203B41FA5}">
                          <a16:colId xmlns="" xmlns:a16="http://schemas.microsoft.com/office/drawing/2014/main" val="3150200377"/>
                        </a:ext>
                      </a:extLst>
                    </a:gridCol>
                    <a:gridCol w="1620171">
                      <a:extLst>
                        <a:ext uri="{9D8B030D-6E8A-4147-A177-3AD203B41FA5}">
                          <a16:colId xmlns="" xmlns:a16="http://schemas.microsoft.com/office/drawing/2014/main" val="2921280017"/>
                        </a:ext>
                      </a:extLst>
                    </a:gridCol>
                    <a:gridCol w="1681182">
                      <a:extLst>
                        <a:ext uri="{9D8B030D-6E8A-4147-A177-3AD203B41FA5}">
                          <a16:colId xmlns="" xmlns:a16="http://schemas.microsoft.com/office/drawing/2014/main" val="4266845551"/>
                        </a:ext>
                      </a:extLst>
                    </a:gridCol>
                    <a:gridCol w="1681182">
                      <a:extLst>
                        <a:ext uri="{9D8B030D-6E8A-4147-A177-3AD203B41FA5}">
                          <a16:colId xmlns="" xmlns:a16="http://schemas.microsoft.com/office/drawing/2014/main" val="831664412"/>
                        </a:ext>
                      </a:extLst>
                    </a:gridCol>
                    <a:gridCol w="1682876">
                      <a:extLst>
                        <a:ext uri="{9D8B030D-6E8A-4147-A177-3AD203B41FA5}">
                          <a16:colId xmlns="" xmlns:a16="http://schemas.microsoft.com/office/drawing/2014/main" val="1156536389"/>
                        </a:ext>
                      </a:extLst>
                    </a:gridCol>
                  </a:tblGrid>
                  <a:tr h="501801">
                    <a:tc>
                      <a:txBody>
                        <a:bodyPr/>
                        <a:lstStyle/>
                        <a:p>
                          <a:pPr algn="ctr">
                            <a:spcAft>
                              <a:spcPts val="0"/>
                            </a:spcAft>
                          </a:pPr>
                          <a:r>
                            <a:rPr lang="en-US" sz="1800" kern="100" dirty="0">
                              <a:solidFill>
                                <a:schemeClr val="bg1"/>
                              </a:solidFill>
                              <a:effectLst/>
                            </a:rPr>
                            <a:t>Chemical composition (wt. %)</a:t>
                          </a:r>
                          <a:endParaRPr lang="zh-CN" sz="1800" kern="100" dirty="0">
                            <a:solidFill>
                              <a:schemeClr val="bg1"/>
                            </a:solidFill>
                            <a:effectLst/>
                            <a:latin typeface="Calibri" panose="020F0502020204030204" pitchFamily="34" charset="0"/>
                            <a:ea typeface="宋体" panose="02010600030101010101" pitchFamily="2" charset="-122"/>
                            <a:cs typeface="Times New Roman" panose="02020603050405020304" pitchFamily="18" charset="0"/>
                          </a:endParaRPr>
                        </a:p>
                      </a:txBody>
                      <a:tcPr marL="190508" marR="190508" marT="0" marB="0"/>
                    </a:tc>
                    <a:tc>
                      <a:txBody>
                        <a:bodyPr/>
                        <a:lstStyle/>
                        <a:p>
                          <a:pPr algn="ctr">
                            <a:spcAft>
                              <a:spcPts val="0"/>
                            </a:spcAft>
                          </a:pPr>
                          <a:r>
                            <a:rPr lang="en-US" sz="1800" kern="100" dirty="0">
                              <a:solidFill>
                                <a:schemeClr val="bg1"/>
                              </a:solidFill>
                              <a:effectLst/>
                            </a:rPr>
                            <a:t>CEM I 42.5N</a:t>
                          </a:r>
                          <a:endParaRPr lang="zh-CN" sz="1800" kern="100" dirty="0">
                            <a:solidFill>
                              <a:schemeClr val="bg1"/>
                            </a:solidFill>
                            <a:effectLst/>
                            <a:latin typeface="Calibri" panose="020F0502020204030204" pitchFamily="34" charset="0"/>
                            <a:ea typeface="宋体" panose="02010600030101010101" pitchFamily="2" charset="-122"/>
                            <a:cs typeface="Times New Roman" panose="02020603050405020304" pitchFamily="18" charset="0"/>
                          </a:endParaRPr>
                        </a:p>
                      </a:txBody>
                      <a:tcPr marL="190508" marR="190508" marT="0" marB="0"/>
                    </a:tc>
                    <a:tc>
                      <a:txBody>
                        <a:bodyPr/>
                        <a:lstStyle/>
                        <a:p>
                          <a:pPr algn="ctr">
                            <a:spcAft>
                              <a:spcPts val="0"/>
                            </a:spcAft>
                          </a:pPr>
                          <a:r>
                            <a:rPr lang="en-US" sz="1800" kern="100" dirty="0">
                              <a:solidFill>
                                <a:schemeClr val="bg1"/>
                              </a:solidFill>
                              <a:effectLst/>
                            </a:rPr>
                            <a:t>Raw BA</a:t>
                          </a:r>
                          <a:endParaRPr lang="zh-CN" sz="1800" kern="100" dirty="0">
                            <a:solidFill>
                              <a:schemeClr val="bg1"/>
                            </a:solidFill>
                            <a:effectLst/>
                            <a:latin typeface="Calibri" panose="020F0502020204030204" pitchFamily="34" charset="0"/>
                            <a:ea typeface="宋体" panose="02010600030101010101" pitchFamily="2" charset="-122"/>
                            <a:cs typeface="Times New Roman" panose="02020603050405020304" pitchFamily="18" charset="0"/>
                          </a:endParaRPr>
                        </a:p>
                      </a:txBody>
                      <a:tcPr marL="190508" marR="190508" marT="0" marB="0"/>
                    </a:tc>
                    <a:tc>
                      <a:txBody>
                        <a:bodyPr/>
                        <a:lstStyle/>
                        <a:p>
                          <a:pPr algn="ctr">
                            <a:spcAft>
                              <a:spcPts val="0"/>
                            </a:spcAft>
                          </a:pPr>
                          <a:r>
                            <a:rPr lang="en-US" sz="1800" kern="100" dirty="0">
                              <a:solidFill>
                                <a:schemeClr val="bg1"/>
                              </a:solidFill>
                              <a:effectLst/>
                            </a:rPr>
                            <a:t>MBA</a:t>
                          </a:r>
                          <a:endParaRPr lang="zh-CN" sz="1800" kern="100" dirty="0">
                            <a:solidFill>
                              <a:schemeClr val="bg1"/>
                            </a:solidFill>
                            <a:effectLst/>
                            <a:latin typeface="Calibri" panose="020F0502020204030204" pitchFamily="34" charset="0"/>
                            <a:ea typeface="宋体" panose="02010600030101010101" pitchFamily="2" charset="-122"/>
                            <a:cs typeface="Times New Roman" panose="02020603050405020304" pitchFamily="18" charset="0"/>
                          </a:endParaRPr>
                        </a:p>
                      </a:txBody>
                      <a:tcPr marL="190508" marR="190508" marT="0" marB="0"/>
                    </a:tc>
                    <a:tc>
                      <a:txBody>
                        <a:bodyPr/>
                        <a:lstStyle/>
                        <a:p>
                          <a:pPr algn="ctr">
                            <a:spcAft>
                              <a:spcPts val="0"/>
                            </a:spcAft>
                          </a:pPr>
                          <a:r>
                            <a:rPr lang="en-US" sz="1800" kern="100" dirty="0">
                              <a:solidFill>
                                <a:schemeClr val="bg1"/>
                              </a:solidFill>
                              <a:effectLst/>
                            </a:rPr>
                            <a:t>MTBA</a:t>
                          </a:r>
                          <a:endParaRPr lang="zh-CN" sz="1800" kern="100" dirty="0">
                            <a:solidFill>
                              <a:schemeClr val="bg1"/>
                            </a:solidFill>
                            <a:effectLst/>
                            <a:latin typeface="Calibri" panose="020F0502020204030204" pitchFamily="34" charset="0"/>
                            <a:ea typeface="宋体" panose="02010600030101010101" pitchFamily="2" charset="-122"/>
                            <a:cs typeface="Times New Roman" panose="02020603050405020304" pitchFamily="18" charset="0"/>
                          </a:endParaRPr>
                        </a:p>
                      </a:txBody>
                      <a:tcPr marL="190508" marR="190508" marT="0" marB="0"/>
                    </a:tc>
                    <a:extLst>
                      <a:ext uri="{0D108BD9-81ED-4DB2-BD59-A6C34878D82A}">
                        <a16:rowId xmlns="" xmlns:a16="http://schemas.microsoft.com/office/drawing/2014/main" val="913932242"/>
                      </a:ext>
                    </a:extLst>
                  </a:tr>
                  <a:tr h="250901">
                    <a:tc>
                      <a:txBody>
                        <a:bodyPr/>
                        <a:lstStyle/>
                        <a:p>
                          <a:pPr algn="ctr">
                            <a:spcAft>
                              <a:spcPts val="0"/>
                            </a:spcAft>
                          </a:pPr>
                          <a14:m>
                            <m:oMathPara xmlns:m="http://schemas.openxmlformats.org/officeDocument/2006/math">
                              <m:oMathParaPr>
                                <m:jc m:val="centerGroup"/>
                              </m:oMathParaPr>
                              <m:oMath xmlns:m="http://schemas.openxmlformats.org/officeDocument/2006/math">
                                <m:r>
                                  <m:rPr>
                                    <m:sty m:val="p"/>
                                  </m:rPr>
                                  <a:rPr lang="en-US" sz="1800" b="0" i="0" kern="100" smtClean="0">
                                    <a:solidFill>
                                      <a:schemeClr val="tx1"/>
                                    </a:solidFill>
                                    <a:effectLst/>
                                    <a:latin typeface="Cambria Math" panose="02040503050406030204" pitchFamily="18" charset="0"/>
                                    <a:ea typeface="+mn-ea"/>
                                  </a:rPr>
                                  <m:t>CaO</m:t>
                                </m:r>
                              </m:oMath>
                            </m:oMathPara>
                          </a14:m>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64.99</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22.39</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18.34</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18.70</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 xmlns:a16="http://schemas.microsoft.com/office/drawing/2014/main" val="1747105926"/>
                      </a:ext>
                    </a:extLst>
                  </a:tr>
                  <a:tr h="250901">
                    <a:tc>
                      <a:txBody>
                        <a:bodyPr/>
                        <a:lstStyle/>
                        <a:p>
                          <a:pPr algn="ctr">
                            <a:spcAft>
                              <a:spcPts val="0"/>
                            </a:spcAft>
                          </a:pPr>
                          <a14:m>
                            <m:oMathPara xmlns:m="http://schemas.openxmlformats.org/officeDocument/2006/math">
                              <m:oMathParaPr>
                                <m:jc m:val="centerGroup"/>
                              </m:oMathParaPr>
                              <m:oMath xmlns:m="http://schemas.openxmlformats.org/officeDocument/2006/math">
                                <m:r>
                                  <m:rPr>
                                    <m:sty m:val="p"/>
                                  </m:rPr>
                                  <a:rPr lang="en-US" sz="1800" b="0" i="0" kern="100" smtClean="0">
                                    <a:solidFill>
                                      <a:schemeClr val="tx1"/>
                                    </a:solidFill>
                                    <a:effectLst/>
                                    <a:latin typeface="Cambria Math" panose="02040503050406030204" pitchFamily="18" charset="0"/>
                                    <a:ea typeface="+mn-ea"/>
                                  </a:rPr>
                                  <m:t>Si</m:t>
                                </m:r>
                                <m:sSub>
                                  <m:sSubPr>
                                    <m:ctrlPr>
                                      <a:rPr lang="zh-CN" sz="1800" b="0" i="1" kern="100">
                                        <a:solidFill>
                                          <a:schemeClr val="tx1"/>
                                        </a:solidFill>
                                        <a:effectLst/>
                                        <a:latin typeface="Cambria Math"/>
                                        <a:ea typeface="+mn-ea"/>
                                      </a:rPr>
                                    </m:ctrlPr>
                                  </m:sSubPr>
                                  <m:e>
                                    <m:r>
                                      <m:rPr>
                                        <m:sty m:val="p"/>
                                      </m:rPr>
                                      <a:rPr lang="en-US" sz="1800" b="0" i="0" kern="100">
                                        <a:solidFill>
                                          <a:schemeClr val="tx1"/>
                                        </a:solidFill>
                                        <a:effectLst/>
                                        <a:latin typeface="Cambria Math" panose="02040503050406030204" pitchFamily="18" charset="0"/>
                                        <a:ea typeface="+mn-ea"/>
                                      </a:rPr>
                                      <m:t>O</m:t>
                                    </m:r>
                                  </m:e>
                                  <m:sub>
                                    <m:r>
                                      <a:rPr lang="en-US" sz="1800" b="0" i="0" kern="100">
                                        <a:solidFill>
                                          <a:schemeClr val="tx1"/>
                                        </a:solidFill>
                                        <a:effectLst/>
                                        <a:latin typeface="Cambria Math" panose="02040503050406030204" pitchFamily="18" charset="0"/>
                                        <a:ea typeface="+mn-ea"/>
                                      </a:rPr>
                                      <m:t>2</m:t>
                                    </m:r>
                                  </m:sub>
                                </m:sSub>
                              </m:oMath>
                            </m:oMathPara>
                          </a14:m>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17.11</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43.67</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50.40</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43.67</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 xmlns:a16="http://schemas.microsoft.com/office/drawing/2014/main" val="2359814153"/>
                      </a:ext>
                    </a:extLst>
                  </a:tr>
                  <a:tr h="250901">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800" b="0" i="1" kern="100" smtClean="0">
                                        <a:solidFill>
                                          <a:schemeClr val="tx1"/>
                                        </a:solidFill>
                                        <a:effectLst/>
                                        <a:latin typeface="Cambria Math"/>
                                        <a:ea typeface="+mn-ea"/>
                                      </a:rPr>
                                    </m:ctrlPr>
                                  </m:sSubPr>
                                  <m:e>
                                    <m:r>
                                      <m:rPr>
                                        <m:sty m:val="p"/>
                                      </m:rPr>
                                      <a:rPr lang="en-US" sz="1800" b="0" i="0" kern="100">
                                        <a:solidFill>
                                          <a:schemeClr val="tx1"/>
                                        </a:solidFill>
                                        <a:effectLst/>
                                        <a:latin typeface="Cambria Math" panose="02040503050406030204" pitchFamily="18" charset="0"/>
                                        <a:ea typeface="+mn-ea"/>
                                      </a:rPr>
                                      <m:t>Fe</m:t>
                                    </m:r>
                                  </m:e>
                                  <m:sub>
                                    <m:r>
                                      <a:rPr lang="en-US" sz="1800" b="0" i="0" kern="100">
                                        <a:solidFill>
                                          <a:schemeClr val="tx1"/>
                                        </a:solidFill>
                                        <a:effectLst/>
                                        <a:latin typeface="Cambria Math" panose="02040503050406030204" pitchFamily="18" charset="0"/>
                                        <a:ea typeface="+mn-ea"/>
                                      </a:rPr>
                                      <m:t>2</m:t>
                                    </m:r>
                                  </m:sub>
                                </m:sSub>
                                <m:sSub>
                                  <m:sSubPr>
                                    <m:ctrlPr>
                                      <a:rPr lang="zh-CN" sz="1800" b="0" i="1" kern="100">
                                        <a:solidFill>
                                          <a:schemeClr val="tx1"/>
                                        </a:solidFill>
                                        <a:effectLst/>
                                        <a:latin typeface="Cambria Math"/>
                                        <a:ea typeface="+mn-ea"/>
                                      </a:rPr>
                                    </m:ctrlPr>
                                  </m:sSubPr>
                                  <m:e>
                                    <m:r>
                                      <m:rPr>
                                        <m:sty m:val="p"/>
                                      </m:rPr>
                                      <a:rPr lang="en-US" sz="1800" b="0" i="0" kern="100">
                                        <a:solidFill>
                                          <a:schemeClr val="tx1"/>
                                        </a:solidFill>
                                        <a:effectLst/>
                                        <a:latin typeface="Cambria Math" panose="02040503050406030204" pitchFamily="18" charset="0"/>
                                        <a:ea typeface="+mn-ea"/>
                                      </a:rPr>
                                      <m:t>O</m:t>
                                    </m:r>
                                  </m:e>
                                  <m:sub>
                                    <m:r>
                                      <a:rPr lang="en-US" sz="1800" b="0" i="0" kern="100">
                                        <a:solidFill>
                                          <a:schemeClr val="tx1"/>
                                        </a:solidFill>
                                        <a:effectLst/>
                                        <a:latin typeface="Cambria Math" panose="02040503050406030204" pitchFamily="18" charset="0"/>
                                        <a:ea typeface="+mn-ea"/>
                                      </a:rPr>
                                      <m:t>3</m:t>
                                    </m:r>
                                  </m:sub>
                                </m:sSub>
                              </m:oMath>
                            </m:oMathPara>
                          </a14:m>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3.59</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12.29</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12.94</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13.62</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 xmlns:a16="http://schemas.microsoft.com/office/drawing/2014/main" val="3467533619"/>
                      </a:ext>
                    </a:extLst>
                  </a:tr>
                  <a:tr h="250901">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800" b="0" i="1" kern="100" smtClean="0">
                                        <a:solidFill>
                                          <a:schemeClr val="tx1"/>
                                        </a:solidFill>
                                        <a:effectLst/>
                                        <a:latin typeface="Cambria Math"/>
                                        <a:ea typeface="+mn-ea"/>
                                      </a:rPr>
                                    </m:ctrlPr>
                                  </m:sSubPr>
                                  <m:e>
                                    <m:r>
                                      <m:rPr>
                                        <m:sty m:val="p"/>
                                      </m:rPr>
                                      <a:rPr lang="en-US" sz="1800" b="0" i="0" kern="100">
                                        <a:solidFill>
                                          <a:schemeClr val="tx1"/>
                                        </a:solidFill>
                                        <a:effectLst/>
                                        <a:latin typeface="Cambria Math" panose="02040503050406030204" pitchFamily="18" charset="0"/>
                                        <a:ea typeface="+mn-ea"/>
                                      </a:rPr>
                                      <m:t>Al</m:t>
                                    </m:r>
                                  </m:e>
                                  <m:sub>
                                    <m:r>
                                      <a:rPr lang="en-US" sz="1800" b="0" i="0" kern="100">
                                        <a:solidFill>
                                          <a:schemeClr val="tx1"/>
                                        </a:solidFill>
                                        <a:effectLst/>
                                        <a:latin typeface="Cambria Math" panose="02040503050406030204" pitchFamily="18" charset="0"/>
                                        <a:ea typeface="+mn-ea"/>
                                      </a:rPr>
                                      <m:t>2</m:t>
                                    </m:r>
                                  </m:sub>
                                </m:sSub>
                                <m:sSub>
                                  <m:sSubPr>
                                    <m:ctrlPr>
                                      <a:rPr lang="zh-CN" sz="1800" b="0" i="1" kern="100">
                                        <a:solidFill>
                                          <a:schemeClr val="tx1"/>
                                        </a:solidFill>
                                        <a:effectLst/>
                                        <a:latin typeface="Cambria Math"/>
                                        <a:ea typeface="+mn-ea"/>
                                      </a:rPr>
                                    </m:ctrlPr>
                                  </m:sSubPr>
                                  <m:e>
                                    <m:r>
                                      <m:rPr>
                                        <m:sty m:val="p"/>
                                      </m:rPr>
                                      <a:rPr lang="en-US" sz="1800" b="0" i="0" kern="100">
                                        <a:solidFill>
                                          <a:schemeClr val="tx1"/>
                                        </a:solidFill>
                                        <a:effectLst/>
                                        <a:latin typeface="Cambria Math" panose="02040503050406030204" pitchFamily="18" charset="0"/>
                                        <a:ea typeface="+mn-ea"/>
                                      </a:rPr>
                                      <m:t>O</m:t>
                                    </m:r>
                                  </m:e>
                                  <m:sub>
                                    <m:r>
                                      <a:rPr lang="en-US" sz="1800" b="0" i="0" kern="100">
                                        <a:solidFill>
                                          <a:schemeClr val="tx1"/>
                                        </a:solidFill>
                                        <a:effectLst/>
                                        <a:latin typeface="Cambria Math" panose="02040503050406030204" pitchFamily="18" charset="0"/>
                                        <a:ea typeface="+mn-ea"/>
                                      </a:rPr>
                                      <m:t>3</m:t>
                                    </m:r>
                                  </m:sub>
                                </m:sSub>
                              </m:oMath>
                            </m:oMathPara>
                          </a14:m>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3.80</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11.66</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9.84</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10.08</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 xmlns:a16="http://schemas.microsoft.com/office/drawing/2014/main" val="3195328619"/>
                      </a:ext>
                    </a:extLst>
                  </a:tr>
                  <a:tr h="250901">
                    <a:tc>
                      <a:txBody>
                        <a:bodyPr/>
                        <a:lstStyle/>
                        <a:p>
                          <a:pPr algn="ctr">
                            <a:spcAft>
                              <a:spcPts val="0"/>
                            </a:spcAft>
                          </a:pPr>
                          <a14:m>
                            <m:oMathPara xmlns:m="http://schemas.openxmlformats.org/officeDocument/2006/math">
                              <m:oMathParaPr>
                                <m:jc m:val="centerGroup"/>
                              </m:oMathParaPr>
                              <m:oMath xmlns:m="http://schemas.openxmlformats.org/officeDocument/2006/math">
                                <m:r>
                                  <m:rPr>
                                    <m:sty m:val="p"/>
                                  </m:rPr>
                                  <a:rPr lang="en-US" sz="1800" b="0" i="0" kern="100" smtClean="0">
                                    <a:solidFill>
                                      <a:schemeClr val="tx1"/>
                                    </a:solidFill>
                                    <a:effectLst/>
                                    <a:latin typeface="Cambria Math" panose="02040503050406030204" pitchFamily="18" charset="0"/>
                                    <a:ea typeface="+mn-ea"/>
                                  </a:rPr>
                                  <m:t>MgO</m:t>
                                </m:r>
                              </m:oMath>
                            </m:oMathPara>
                          </a14:m>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1.56</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2.47</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2.21</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2.40</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 xmlns:a16="http://schemas.microsoft.com/office/drawing/2014/main" val="3034522268"/>
                      </a:ext>
                    </a:extLst>
                  </a:tr>
                  <a:tr h="250901">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800" b="0" i="1" kern="100" smtClean="0">
                                        <a:solidFill>
                                          <a:schemeClr val="tx1"/>
                                        </a:solidFill>
                                        <a:effectLst/>
                                        <a:latin typeface="Cambria Math"/>
                                        <a:ea typeface="+mn-ea"/>
                                      </a:rPr>
                                    </m:ctrlPr>
                                  </m:sSubPr>
                                  <m:e>
                                    <m:r>
                                      <m:rPr>
                                        <m:sty m:val="p"/>
                                      </m:rPr>
                                      <a:rPr lang="en-US" sz="1800" b="0" i="0" kern="100">
                                        <a:solidFill>
                                          <a:schemeClr val="tx1"/>
                                        </a:solidFill>
                                        <a:effectLst/>
                                        <a:latin typeface="Cambria Math" panose="02040503050406030204" pitchFamily="18" charset="0"/>
                                        <a:ea typeface="+mn-ea"/>
                                      </a:rPr>
                                      <m:t>Na</m:t>
                                    </m:r>
                                  </m:e>
                                  <m:sub>
                                    <m:r>
                                      <a:rPr lang="en-US" sz="1800" b="0" i="0" kern="100">
                                        <a:solidFill>
                                          <a:schemeClr val="tx1"/>
                                        </a:solidFill>
                                        <a:effectLst/>
                                        <a:latin typeface="Cambria Math" panose="02040503050406030204" pitchFamily="18" charset="0"/>
                                        <a:ea typeface="+mn-ea"/>
                                      </a:rPr>
                                      <m:t>2</m:t>
                                    </m:r>
                                  </m:sub>
                                </m:sSub>
                                <m:r>
                                  <m:rPr>
                                    <m:sty m:val="p"/>
                                  </m:rPr>
                                  <a:rPr lang="en-US" sz="1800" b="0" i="0" kern="100">
                                    <a:solidFill>
                                      <a:schemeClr val="tx1"/>
                                    </a:solidFill>
                                    <a:effectLst/>
                                    <a:latin typeface="Cambria Math" panose="02040503050406030204" pitchFamily="18" charset="0"/>
                                    <a:ea typeface="+mn-ea"/>
                                  </a:rPr>
                                  <m:t>O</m:t>
                                </m:r>
                              </m:oMath>
                            </m:oMathPara>
                          </a14:m>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0.34</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0.56</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0.92</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 xmlns:a16="http://schemas.microsoft.com/office/drawing/2014/main" val="2589958835"/>
                      </a:ext>
                    </a:extLst>
                  </a:tr>
                  <a:tr h="250901">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800" b="0" i="1" kern="100" smtClean="0">
                                        <a:solidFill>
                                          <a:schemeClr val="tx1"/>
                                        </a:solidFill>
                                        <a:effectLst/>
                                        <a:latin typeface="Cambria Math"/>
                                        <a:ea typeface="+mn-ea"/>
                                      </a:rPr>
                                    </m:ctrlPr>
                                  </m:sSubPr>
                                  <m:e>
                                    <m:r>
                                      <m:rPr>
                                        <m:sty m:val="p"/>
                                      </m:rPr>
                                      <a:rPr lang="en-US" sz="1800" b="0" i="0" kern="100">
                                        <a:solidFill>
                                          <a:schemeClr val="tx1"/>
                                        </a:solidFill>
                                        <a:effectLst/>
                                        <a:latin typeface="Cambria Math" panose="02040503050406030204" pitchFamily="18" charset="0"/>
                                        <a:ea typeface="+mn-ea"/>
                                      </a:rPr>
                                      <m:t>K</m:t>
                                    </m:r>
                                  </m:e>
                                  <m:sub>
                                    <m:r>
                                      <a:rPr lang="en-US" sz="1800" b="0" i="0" kern="100">
                                        <a:solidFill>
                                          <a:schemeClr val="tx1"/>
                                        </a:solidFill>
                                        <a:effectLst/>
                                        <a:latin typeface="Cambria Math" panose="02040503050406030204" pitchFamily="18" charset="0"/>
                                        <a:ea typeface="+mn-ea"/>
                                      </a:rPr>
                                      <m:t>2</m:t>
                                    </m:r>
                                  </m:sub>
                                </m:sSub>
                                <m:r>
                                  <m:rPr>
                                    <m:sty m:val="p"/>
                                  </m:rPr>
                                  <a:rPr lang="en-US" sz="1800" b="0" i="0" kern="100">
                                    <a:solidFill>
                                      <a:schemeClr val="tx1"/>
                                    </a:solidFill>
                                    <a:effectLst/>
                                    <a:latin typeface="Cambria Math" panose="02040503050406030204" pitchFamily="18" charset="0"/>
                                    <a:ea typeface="+mn-ea"/>
                                  </a:rPr>
                                  <m:t>O</m:t>
                                </m:r>
                              </m:oMath>
                            </m:oMathPara>
                          </a14:m>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0.16</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0.94</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0.82</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0.82</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 xmlns:a16="http://schemas.microsoft.com/office/drawing/2014/main" val="681965752"/>
                      </a:ext>
                    </a:extLst>
                  </a:tr>
                  <a:tr h="250901">
                    <a:tc>
                      <a:txBody>
                        <a:bodyPr/>
                        <a:lstStyle/>
                        <a:p>
                          <a:pPr algn="ctr">
                            <a:spcAft>
                              <a:spcPts val="0"/>
                            </a:spcAft>
                          </a:pPr>
                          <a14:m>
                            <m:oMathPara xmlns:m="http://schemas.openxmlformats.org/officeDocument/2006/math">
                              <m:oMathParaPr>
                                <m:jc m:val="centerGroup"/>
                              </m:oMathParaPr>
                              <m:oMath xmlns:m="http://schemas.openxmlformats.org/officeDocument/2006/math">
                                <m:r>
                                  <m:rPr>
                                    <m:sty m:val="p"/>
                                  </m:rPr>
                                  <a:rPr lang="en-US" sz="1800" b="0" i="0" kern="100" smtClean="0">
                                    <a:solidFill>
                                      <a:schemeClr val="tx1"/>
                                    </a:solidFill>
                                    <a:effectLst/>
                                    <a:latin typeface="Cambria Math" panose="02040503050406030204" pitchFamily="18" charset="0"/>
                                    <a:ea typeface="+mn-ea"/>
                                  </a:rPr>
                                  <m:t>CuO</m:t>
                                </m:r>
                              </m:oMath>
                            </m:oMathPara>
                          </a14:m>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0.02</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0.62</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0.48</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0.48</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 xmlns:a16="http://schemas.microsoft.com/office/drawing/2014/main" val="2366789429"/>
                      </a:ext>
                    </a:extLst>
                  </a:tr>
                  <a:tr h="250901">
                    <a:tc>
                      <a:txBody>
                        <a:bodyPr/>
                        <a:lstStyle/>
                        <a:p>
                          <a:pPr algn="ctr">
                            <a:spcAft>
                              <a:spcPts val="0"/>
                            </a:spcAft>
                          </a:pPr>
                          <a14:m>
                            <m:oMathPara xmlns:m="http://schemas.openxmlformats.org/officeDocument/2006/math">
                              <m:oMathParaPr>
                                <m:jc m:val="centerGroup"/>
                              </m:oMathParaPr>
                              <m:oMath xmlns:m="http://schemas.openxmlformats.org/officeDocument/2006/math">
                                <m:r>
                                  <m:rPr>
                                    <m:sty m:val="p"/>
                                  </m:rPr>
                                  <a:rPr lang="en-US" sz="1800" b="0" i="0" kern="100" smtClean="0">
                                    <a:solidFill>
                                      <a:schemeClr val="tx1"/>
                                    </a:solidFill>
                                    <a:effectLst/>
                                    <a:latin typeface="Cambria Math" panose="02040503050406030204" pitchFamily="18" charset="0"/>
                                    <a:ea typeface="+mn-ea"/>
                                  </a:rPr>
                                  <m:t>ZnO</m:t>
                                </m:r>
                              </m:oMath>
                            </m:oMathPara>
                          </a14:m>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0.15</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0.90</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0.75</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0.77</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 xmlns:a16="http://schemas.microsoft.com/office/drawing/2014/main" val="3575401430"/>
                      </a:ext>
                    </a:extLst>
                  </a:tr>
                  <a:tr h="250901">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800" b="0" i="1" kern="100" smtClean="0">
                                        <a:solidFill>
                                          <a:schemeClr val="tx1"/>
                                        </a:solidFill>
                                        <a:effectLst/>
                                        <a:latin typeface="Cambria Math"/>
                                        <a:ea typeface="+mn-ea"/>
                                      </a:rPr>
                                    </m:ctrlPr>
                                  </m:sSubPr>
                                  <m:e>
                                    <m:r>
                                      <m:rPr>
                                        <m:sty m:val="p"/>
                                      </m:rPr>
                                      <a:rPr lang="en-US" sz="1800" b="0" i="0" kern="100">
                                        <a:solidFill>
                                          <a:schemeClr val="tx1"/>
                                        </a:solidFill>
                                        <a:effectLst/>
                                        <a:latin typeface="Cambria Math" panose="02040503050406030204" pitchFamily="18" charset="0"/>
                                        <a:ea typeface="+mn-ea"/>
                                      </a:rPr>
                                      <m:t>P</m:t>
                                    </m:r>
                                  </m:e>
                                  <m:sub>
                                    <m:r>
                                      <a:rPr lang="en-US" sz="1800" b="0" i="0" kern="100">
                                        <a:solidFill>
                                          <a:schemeClr val="tx1"/>
                                        </a:solidFill>
                                        <a:effectLst/>
                                        <a:latin typeface="Cambria Math" panose="02040503050406030204" pitchFamily="18" charset="0"/>
                                        <a:ea typeface="+mn-ea"/>
                                      </a:rPr>
                                      <m:t>2</m:t>
                                    </m:r>
                                  </m:sub>
                                </m:sSub>
                                <m:sSub>
                                  <m:sSubPr>
                                    <m:ctrlPr>
                                      <a:rPr lang="zh-CN" sz="1800" b="0" i="1" kern="100">
                                        <a:solidFill>
                                          <a:schemeClr val="tx1"/>
                                        </a:solidFill>
                                        <a:effectLst/>
                                        <a:latin typeface="Cambria Math"/>
                                        <a:ea typeface="+mn-ea"/>
                                      </a:rPr>
                                    </m:ctrlPr>
                                  </m:sSubPr>
                                  <m:e>
                                    <m:r>
                                      <m:rPr>
                                        <m:sty m:val="p"/>
                                      </m:rPr>
                                      <a:rPr lang="en-US" sz="1800" b="0" i="0" kern="100">
                                        <a:solidFill>
                                          <a:schemeClr val="tx1"/>
                                        </a:solidFill>
                                        <a:effectLst/>
                                        <a:latin typeface="Cambria Math" panose="02040503050406030204" pitchFamily="18" charset="0"/>
                                        <a:ea typeface="+mn-ea"/>
                                      </a:rPr>
                                      <m:t>O</m:t>
                                    </m:r>
                                  </m:e>
                                  <m:sub>
                                    <m:r>
                                      <a:rPr lang="en-US" sz="1800" b="0" i="0" kern="100">
                                        <a:solidFill>
                                          <a:schemeClr val="tx1"/>
                                        </a:solidFill>
                                        <a:effectLst/>
                                        <a:latin typeface="Cambria Math" panose="02040503050406030204" pitchFamily="18" charset="0"/>
                                        <a:ea typeface="+mn-ea"/>
                                      </a:rPr>
                                      <m:t>5</m:t>
                                    </m:r>
                                  </m:sub>
                                </m:sSub>
                              </m:oMath>
                            </m:oMathPara>
                          </a14:m>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0.63</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0.84</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0.67</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0.74</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 xmlns:a16="http://schemas.microsoft.com/office/drawing/2014/main" val="1519905621"/>
                      </a:ext>
                    </a:extLst>
                  </a:tr>
                  <a:tr h="250901">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800" b="0" i="1" kern="100" smtClean="0">
                                        <a:solidFill>
                                          <a:schemeClr val="tx1"/>
                                        </a:solidFill>
                                        <a:effectLst/>
                                        <a:latin typeface="Cambria Math"/>
                                        <a:ea typeface="+mn-ea"/>
                                      </a:rPr>
                                    </m:ctrlPr>
                                  </m:sSubPr>
                                  <m:e>
                                    <m:r>
                                      <m:rPr>
                                        <m:sty m:val="p"/>
                                      </m:rPr>
                                      <a:rPr lang="en-US" sz="1800" b="0" i="0" kern="100">
                                        <a:solidFill>
                                          <a:schemeClr val="tx1"/>
                                        </a:solidFill>
                                        <a:effectLst/>
                                        <a:latin typeface="Cambria Math" panose="02040503050406030204" pitchFamily="18" charset="0"/>
                                        <a:ea typeface="+mn-ea"/>
                                      </a:rPr>
                                      <m:t>TiO</m:t>
                                    </m:r>
                                  </m:e>
                                  <m:sub>
                                    <m:r>
                                      <a:rPr lang="en-US" sz="1800" b="0" i="0" kern="100">
                                        <a:solidFill>
                                          <a:schemeClr val="tx1"/>
                                        </a:solidFill>
                                        <a:effectLst/>
                                        <a:latin typeface="Cambria Math" panose="02040503050406030204" pitchFamily="18" charset="0"/>
                                        <a:ea typeface="+mn-ea"/>
                                      </a:rPr>
                                      <m:t>2</m:t>
                                    </m:r>
                                  </m:sub>
                                </m:sSub>
                              </m:oMath>
                            </m:oMathPara>
                          </a14:m>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0.27</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1.30</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1.12</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1.20</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 xmlns:a16="http://schemas.microsoft.com/office/drawing/2014/main" val="1280957119"/>
                      </a:ext>
                    </a:extLst>
                  </a:tr>
                  <a:tr h="250901">
                    <a:tc>
                      <a:txBody>
                        <a:bodyPr/>
                        <a:lstStyle/>
                        <a:p>
                          <a:pPr algn="ctr">
                            <a:spcAft>
                              <a:spcPts val="0"/>
                            </a:spcAft>
                          </a:pPr>
                          <a14:m>
                            <m:oMathPara xmlns:m="http://schemas.openxmlformats.org/officeDocument/2006/math">
                              <m:oMathParaPr>
                                <m:jc m:val="centerGroup"/>
                              </m:oMathParaPr>
                              <m:oMath xmlns:m="http://schemas.openxmlformats.org/officeDocument/2006/math">
                                <m:r>
                                  <m:rPr>
                                    <m:sty m:val="p"/>
                                  </m:rPr>
                                  <a:rPr lang="en-US" sz="1800" b="0" i="0" kern="100" smtClean="0">
                                    <a:solidFill>
                                      <a:schemeClr val="tx1"/>
                                    </a:solidFill>
                                    <a:effectLst/>
                                    <a:latin typeface="Cambria Math" panose="02040503050406030204" pitchFamily="18" charset="0"/>
                                    <a:ea typeface="+mn-ea"/>
                                  </a:rPr>
                                  <m:t>Cl</m:t>
                                </m:r>
                              </m:oMath>
                            </m:oMathPara>
                          </a14:m>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0.02</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0.16</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0.12</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0.03</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 xmlns:a16="http://schemas.microsoft.com/office/drawing/2014/main" val="3002664025"/>
                      </a:ext>
                    </a:extLst>
                  </a:tr>
                  <a:tr h="250901">
                    <a:tc>
                      <a:txBody>
                        <a:bodyPr/>
                        <a:lstStyle/>
                        <a:p>
                          <a:pPr algn="ctr">
                            <a:spcAft>
                              <a:spcPts val="0"/>
                            </a:spcAft>
                          </a:pPr>
                          <a14:m>
                            <m:oMathPara xmlns:m="http://schemas.openxmlformats.org/officeDocument/2006/math">
                              <m:oMathParaPr>
                                <m:jc m:val="centerGroup"/>
                              </m:oMathParaPr>
                              <m:oMath xmlns:m="http://schemas.openxmlformats.org/officeDocument/2006/math">
                                <m:sSub>
                                  <m:sSubPr>
                                    <m:ctrlPr>
                                      <a:rPr lang="zh-CN" sz="1800" b="0" i="1" kern="100" smtClean="0">
                                        <a:solidFill>
                                          <a:schemeClr val="tx1"/>
                                        </a:solidFill>
                                        <a:effectLst/>
                                        <a:latin typeface="Cambria Math"/>
                                        <a:ea typeface="+mn-ea"/>
                                      </a:rPr>
                                    </m:ctrlPr>
                                  </m:sSubPr>
                                  <m:e>
                                    <m:r>
                                      <m:rPr>
                                        <m:sty m:val="p"/>
                                      </m:rPr>
                                      <a:rPr lang="en-US" sz="1800" b="0" i="0" kern="100">
                                        <a:solidFill>
                                          <a:schemeClr val="tx1"/>
                                        </a:solidFill>
                                        <a:effectLst/>
                                        <a:latin typeface="Cambria Math" panose="02040503050406030204" pitchFamily="18" charset="0"/>
                                        <a:ea typeface="+mn-ea"/>
                                      </a:rPr>
                                      <m:t>SO</m:t>
                                    </m:r>
                                  </m:e>
                                  <m:sub>
                                    <m:r>
                                      <a:rPr lang="en-US" sz="1800" b="0" i="0" kern="100">
                                        <a:solidFill>
                                          <a:schemeClr val="tx1"/>
                                        </a:solidFill>
                                        <a:effectLst/>
                                        <a:latin typeface="Cambria Math" panose="02040503050406030204" pitchFamily="18" charset="0"/>
                                        <a:ea typeface="+mn-ea"/>
                                      </a:rPr>
                                      <m:t>3</m:t>
                                    </m:r>
                                  </m:sub>
                                </m:sSub>
                              </m:oMath>
                            </m:oMathPara>
                          </a14:m>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3.96</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1.40</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0.86</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0.84</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 xmlns:a16="http://schemas.microsoft.com/office/drawing/2014/main" val="1569671121"/>
                      </a:ext>
                    </a:extLst>
                  </a:tr>
                  <a:tr h="250901">
                    <a:tc>
                      <a:txBody>
                        <a:bodyPr/>
                        <a:lstStyle/>
                        <a:p>
                          <a:pPr algn="ctr">
                            <a:spcAft>
                              <a:spcPts val="0"/>
                            </a:spcAft>
                          </a:pPr>
                          <a:r>
                            <a:rPr lang="en-US" sz="1800" b="0" i="0" kern="100" dirty="0">
                              <a:solidFill>
                                <a:schemeClr val="tx1"/>
                              </a:solidFill>
                              <a:effectLst/>
                              <a:latin typeface="+mn-ea"/>
                              <a:ea typeface="+mn-ea"/>
                            </a:rPr>
                            <a:t>other</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2.01</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1.02</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0.89</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0.96</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 xmlns:a16="http://schemas.microsoft.com/office/drawing/2014/main" val="3158288077"/>
                      </a:ext>
                    </a:extLst>
                  </a:tr>
                  <a:tr h="250901">
                    <a:tc>
                      <a:txBody>
                        <a:bodyPr/>
                        <a:lstStyle/>
                        <a:p>
                          <a:pPr algn="ctr">
                            <a:spcAft>
                              <a:spcPts val="0"/>
                            </a:spcAft>
                          </a:pP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altLang="zh-CN" sz="1800" b="0" i="0" kern="100" dirty="0">
                              <a:solidFill>
                                <a:schemeClr val="tx1"/>
                              </a:solidFill>
                              <a:effectLst/>
                              <a:latin typeface="+mn-ea"/>
                              <a:ea typeface="+mn-ea"/>
                              <a:cs typeface="Times New Roman" panose="02020603050405020304" pitchFamily="18" charset="0"/>
                            </a:rPr>
                            <a:t>3.10</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 xmlns:a16="http://schemas.microsoft.com/office/drawing/2014/main" val="936565422"/>
                      </a:ext>
                    </a:extLst>
                  </a:tr>
                  <a:tr h="501801">
                    <a:tc>
                      <a:txBody>
                        <a:bodyPr/>
                        <a:lstStyle/>
                        <a:p>
                          <a:pPr algn="ctr">
                            <a:spcAft>
                              <a:spcPts val="0"/>
                            </a:spcAft>
                          </a:pPr>
                          <a:endParaRPr lang="en-US" altLang="zh-CN" sz="1800" b="0" i="0" kern="100" dirty="0">
                            <a:solidFill>
                              <a:schemeClr val="tx1"/>
                            </a:solidFill>
                            <a:effectLst/>
                            <a:latin typeface="+mn-ea"/>
                            <a:ea typeface="+mn-ea"/>
                            <a:cs typeface="Times New Roman" panose="02020603050405020304" pitchFamily="18" charset="0"/>
                          </a:endParaRPr>
                        </a:p>
                        <a:p>
                          <a:pPr algn="ctr">
                            <a:spcAft>
                              <a:spcPts val="0"/>
                            </a:spcAft>
                          </a:pP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altLang="zh-CN" sz="1800" b="0" i="0" kern="100" dirty="0">
                              <a:solidFill>
                                <a:schemeClr val="tx1"/>
                              </a:solidFill>
                              <a:effectLst/>
                              <a:latin typeface="+mn-ea"/>
                              <a:ea typeface="+mn-ea"/>
                              <a:cs typeface="Times New Roman" panose="02020603050405020304" pitchFamily="18" charset="0"/>
                            </a:rPr>
                            <a:t>-</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endParaRPr lang="zh-CN" sz="1800" b="0" i="0" kern="100" dirty="0">
                            <a:solidFill>
                              <a:schemeClr val="tx1"/>
                            </a:solidFill>
                            <a:effectLst/>
                            <a:latin typeface="+mn-ea"/>
                            <a:ea typeface="+mn-ea"/>
                            <a:cs typeface="Times New Roman" panose="02020603050405020304" pitchFamily="18" charset="0"/>
                          </a:endParaRPr>
                        </a:p>
                      </a:txBody>
                      <a:tcPr marL="68580" marR="68580" marT="0" marB="0"/>
                    </a:tc>
                    <a:tc>
                      <a:txBody>
                        <a:bodyPr/>
                        <a:lstStyle/>
                        <a:p>
                          <a:pPr algn="ctr">
                            <a:spcAft>
                              <a:spcPts val="0"/>
                            </a:spcAft>
                          </a:pPr>
                          <a:endParaRPr lang="zh-CN" sz="1800" b="0" i="0" kern="100" dirty="0">
                            <a:solidFill>
                              <a:schemeClr val="tx1"/>
                            </a:solidFill>
                            <a:effectLst/>
                            <a:latin typeface="+mn-ea"/>
                            <a:ea typeface="+mn-ea"/>
                            <a:cs typeface="Times New Roman" panose="02020603050405020304" pitchFamily="18" charset="0"/>
                          </a:endParaRPr>
                        </a:p>
                      </a:txBody>
                      <a:tcPr marL="68580" marR="68580" marT="0" marB="0"/>
                    </a:tc>
                    <a:tc>
                      <a:txBody>
                        <a:bodyPr/>
                        <a:lstStyle/>
                        <a:p>
                          <a:pPr algn="ctr">
                            <a:spcAft>
                              <a:spcPts val="0"/>
                            </a:spcAft>
                          </a:pPr>
                          <a:endParaRPr lang="zh-CN" sz="1800" b="0" i="0" kern="100" dirty="0">
                            <a:solidFill>
                              <a:schemeClr val="tx1"/>
                            </a:solidFill>
                            <a:effectLst/>
                            <a:latin typeface="+mn-ea"/>
                            <a:ea typeface="+mn-ea"/>
                            <a:cs typeface="Times New Roman" panose="02020603050405020304" pitchFamily="18" charset="0"/>
                          </a:endParaRPr>
                        </a:p>
                      </a:txBody>
                      <a:tcPr marL="68580" marR="68580" marT="0" marB="0"/>
                    </a:tc>
                    <a:extLst>
                      <a:ext uri="{0D108BD9-81ED-4DB2-BD59-A6C34878D82A}">
                        <a16:rowId xmlns="" xmlns:a16="http://schemas.microsoft.com/office/drawing/2014/main" val="2755416327"/>
                      </a:ext>
                    </a:extLst>
                  </a:tr>
                </a:tbl>
              </a:graphicData>
            </a:graphic>
          </p:graphicFrame>
        </mc:Choice>
        <mc:Fallback xmlns="">
          <p:graphicFrame>
            <p:nvGraphicFramePr>
              <p:cNvPr id="11" name="表格 10">
                <a:extLst>
                  <a:ext uri="{FF2B5EF4-FFF2-40B4-BE49-F238E27FC236}">
                    <a16:creationId xmlns:a16="http://schemas.microsoft.com/office/drawing/2014/main" id="{1FCEB8FB-760F-49C7-87B0-4184287EB00B}"/>
                  </a:ext>
                </a:extLst>
              </p:cNvPr>
              <p:cNvGraphicFramePr>
                <a:graphicFrameLocks noGrp="1"/>
              </p:cNvGraphicFramePr>
              <p:nvPr>
                <p:extLst>
                  <p:ext uri="{D42A27DB-BD31-4B8C-83A1-F6EECF244321}">
                    <p14:modId xmlns:p14="http://schemas.microsoft.com/office/powerpoint/2010/main" val="2775885640"/>
                  </p:ext>
                </p:extLst>
              </p:nvPr>
            </p:nvGraphicFramePr>
            <p:xfrm>
              <a:off x="2032000" y="1021539"/>
              <a:ext cx="9085053" cy="5212080"/>
            </p:xfrm>
            <a:graphic>
              <a:graphicData uri="http://schemas.openxmlformats.org/drawingml/2006/table">
                <a:tbl>
                  <a:tblPr firstRow="1" firstCol="1" bandRow="1">
                    <a:tableStyleId>{7E9639D4-E3E2-4D34-9284-5A2195B3D0D7}</a:tableStyleId>
                  </a:tblPr>
                  <a:tblGrid>
                    <a:gridCol w="2419642">
                      <a:extLst>
                        <a:ext uri="{9D8B030D-6E8A-4147-A177-3AD203B41FA5}">
                          <a16:colId xmlns:a16="http://schemas.microsoft.com/office/drawing/2014/main" val="3150200377"/>
                        </a:ext>
                      </a:extLst>
                    </a:gridCol>
                    <a:gridCol w="1620171">
                      <a:extLst>
                        <a:ext uri="{9D8B030D-6E8A-4147-A177-3AD203B41FA5}">
                          <a16:colId xmlns:a16="http://schemas.microsoft.com/office/drawing/2014/main" val="2921280017"/>
                        </a:ext>
                      </a:extLst>
                    </a:gridCol>
                    <a:gridCol w="1681182">
                      <a:extLst>
                        <a:ext uri="{9D8B030D-6E8A-4147-A177-3AD203B41FA5}">
                          <a16:colId xmlns:a16="http://schemas.microsoft.com/office/drawing/2014/main" val="4266845551"/>
                        </a:ext>
                      </a:extLst>
                    </a:gridCol>
                    <a:gridCol w="1681182">
                      <a:extLst>
                        <a:ext uri="{9D8B030D-6E8A-4147-A177-3AD203B41FA5}">
                          <a16:colId xmlns:a16="http://schemas.microsoft.com/office/drawing/2014/main" val="831664412"/>
                        </a:ext>
                      </a:extLst>
                    </a:gridCol>
                    <a:gridCol w="1682876">
                      <a:extLst>
                        <a:ext uri="{9D8B030D-6E8A-4147-A177-3AD203B41FA5}">
                          <a16:colId xmlns:a16="http://schemas.microsoft.com/office/drawing/2014/main" val="1156536389"/>
                        </a:ext>
                      </a:extLst>
                    </a:gridCol>
                  </a:tblGrid>
                  <a:tr h="548640">
                    <a:tc>
                      <a:txBody>
                        <a:bodyPr/>
                        <a:lstStyle/>
                        <a:p>
                          <a:pPr algn="ctr">
                            <a:spcAft>
                              <a:spcPts val="0"/>
                            </a:spcAft>
                          </a:pPr>
                          <a:r>
                            <a:rPr lang="en-US" sz="1800" kern="100" dirty="0">
                              <a:solidFill>
                                <a:schemeClr val="bg1"/>
                              </a:solidFill>
                              <a:effectLst/>
                            </a:rPr>
                            <a:t>Chemical composition (wt. %)</a:t>
                          </a:r>
                          <a:endParaRPr lang="zh-CN" sz="1800" kern="100" dirty="0">
                            <a:solidFill>
                              <a:schemeClr val="bg1"/>
                            </a:solidFill>
                            <a:effectLst/>
                            <a:latin typeface="Calibri" panose="020F0502020204030204" pitchFamily="34" charset="0"/>
                            <a:ea typeface="宋体" panose="02010600030101010101" pitchFamily="2" charset="-122"/>
                            <a:cs typeface="Times New Roman" panose="02020603050405020304" pitchFamily="18" charset="0"/>
                          </a:endParaRPr>
                        </a:p>
                      </a:txBody>
                      <a:tcPr marL="190508" marR="190508" marT="0" marB="0"/>
                    </a:tc>
                    <a:tc>
                      <a:txBody>
                        <a:bodyPr/>
                        <a:lstStyle/>
                        <a:p>
                          <a:pPr algn="ctr">
                            <a:spcAft>
                              <a:spcPts val="0"/>
                            </a:spcAft>
                          </a:pPr>
                          <a:r>
                            <a:rPr lang="en-US" sz="1800" kern="100" dirty="0">
                              <a:solidFill>
                                <a:schemeClr val="bg1"/>
                              </a:solidFill>
                              <a:effectLst/>
                            </a:rPr>
                            <a:t>CEM I 42.5N</a:t>
                          </a:r>
                          <a:endParaRPr lang="zh-CN" sz="1800" kern="100" dirty="0">
                            <a:solidFill>
                              <a:schemeClr val="bg1"/>
                            </a:solidFill>
                            <a:effectLst/>
                            <a:latin typeface="Calibri" panose="020F0502020204030204" pitchFamily="34" charset="0"/>
                            <a:ea typeface="宋体" panose="02010600030101010101" pitchFamily="2" charset="-122"/>
                            <a:cs typeface="Times New Roman" panose="02020603050405020304" pitchFamily="18" charset="0"/>
                          </a:endParaRPr>
                        </a:p>
                      </a:txBody>
                      <a:tcPr marL="190508" marR="190508" marT="0" marB="0"/>
                    </a:tc>
                    <a:tc>
                      <a:txBody>
                        <a:bodyPr/>
                        <a:lstStyle/>
                        <a:p>
                          <a:pPr algn="ctr">
                            <a:spcAft>
                              <a:spcPts val="0"/>
                            </a:spcAft>
                          </a:pPr>
                          <a:r>
                            <a:rPr lang="en-US" sz="1800" kern="100" dirty="0">
                              <a:solidFill>
                                <a:schemeClr val="bg1"/>
                              </a:solidFill>
                              <a:effectLst/>
                            </a:rPr>
                            <a:t>Raw BA</a:t>
                          </a:r>
                          <a:endParaRPr lang="zh-CN" sz="1800" kern="100" dirty="0">
                            <a:solidFill>
                              <a:schemeClr val="bg1"/>
                            </a:solidFill>
                            <a:effectLst/>
                            <a:latin typeface="Calibri" panose="020F0502020204030204" pitchFamily="34" charset="0"/>
                            <a:ea typeface="宋体" panose="02010600030101010101" pitchFamily="2" charset="-122"/>
                            <a:cs typeface="Times New Roman" panose="02020603050405020304" pitchFamily="18" charset="0"/>
                          </a:endParaRPr>
                        </a:p>
                      </a:txBody>
                      <a:tcPr marL="190508" marR="190508" marT="0" marB="0"/>
                    </a:tc>
                    <a:tc>
                      <a:txBody>
                        <a:bodyPr/>
                        <a:lstStyle/>
                        <a:p>
                          <a:pPr algn="ctr">
                            <a:spcAft>
                              <a:spcPts val="0"/>
                            </a:spcAft>
                          </a:pPr>
                          <a:r>
                            <a:rPr lang="en-US" sz="1800" kern="100" dirty="0">
                              <a:solidFill>
                                <a:schemeClr val="bg1"/>
                              </a:solidFill>
                              <a:effectLst/>
                            </a:rPr>
                            <a:t>MBA</a:t>
                          </a:r>
                          <a:endParaRPr lang="zh-CN" sz="1800" kern="100" dirty="0">
                            <a:solidFill>
                              <a:schemeClr val="bg1"/>
                            </a:solidFill>
                            <a:effectLst/>
                            <a:latin typeface="Calibri" panose="020F0502020204030204" pitchFamily="34" charset="0"/>
                            <a:ea typeface="宋体" panose="02010600030101010101" pitchFamily="2" charset="-122"/>
                            <a:cs typeface="Times New Roman" panose="02020603050405020304" pitchFamily="18" charset="0"/>
                          </a:endParaRPr>
                        </a:p>
                      </a:txBody>
                      <a:tcPr marL="190508" marR="190508" marT="0" marB="0"/>
                    </a:tc>
                    <a:tc>
                      <a:txBody>
                        <a:bodyPr/>
                        <a:lstStyle/>
                        <a:p>
                          <a:pPr algn="ctr">
                            <a:spcAft>
                              <a:spcPts val="0"/>
                            </a:spcAft>
                          </a:pPr>
                          <a:r>
                            <a:rPr lang="en-US" sz="1800" kern="100" dirty="0">
                              <a:solidFill>
                                <a:schemeClr val="bg1"/>
                              </a:solidFill>
                              <a:effectLst/>
                            </a:rPr>
                            <a:t>MTBA</a:t>
                          </a:r>
                          <a:endParaRPr lang="zh-CN" sz="1800" kern="100" dirty="0">
                            <a:solidFill>
                              <a:schemeClr val="bg1"/>
                            </a:solidFill>
                            <a:effectLst/>
                            <a:latin typeface="Calibri" panose="020F0502020204030204" pitchFamily="34" charset="0"/>
                            <a:ea typeface="宋体" panose="02010600030101010101" pitchFamily="2" charset="-122"/>
                            <a:cs typeface="Times New Roman" panose="02020603050405020304" pitchFamily="18" charset="0"/>
                          </a:endParaRPr>
                        </a:p>
                      </a:txBody>
                      <a:tcPr marL="190508" marR="190508" marT="0" marB="0"/>
                    </a:tc>
                    <a:extLst>
                      <a:ext uri="{0D108BD9-81ED-4DB2-BD59-A6C34878D82A}">
                        <a16:rowId xmlns:a16="http://schemas.microsoft.com/office/drawing/2014/main" val="913932242"/>
                      </a:ext>
                    </a:extLst>
                  </a:tr>
                  <a:tr h="274320">
                    <a:tc>
                      <a:txBody>
                        <a:bodyPr/>
                        <a:lstStyle/>
                        <a:p>
                          <a:endParaRPr lang="zh-CN"/>
                        </a:p>
                      </a:txBody>
                      <a:tcPr marL="190508" marR="190508" marT="0" marB="0">
                        <a:blipFill>
                          <a:blip r:embed="rId2"/>
                          <a:stretch>
                            <a:fillRect l="-252" t="-226667" r="-275819" b="-1604444"/>
                          </a:stretch>
                        </a:blipFill>
                      </a:tcPr>
                    </a:tc>
                    <a:tc>
                      <a:txBody>
                        <a:bodyPr/>
                        <a:lstStyle/>
                        <a:p>
                          <a:pPr algn="ctr">
                            <a:spcAft>
                              <a:spcPts val="0"/>
                            </a:spcAft>
                          </a:pPr>
                          <a:r>
                            <a:rPr lang="en-US" sz="1800" b="0" i="0" kern="100">
                              <a:solidFill>
                                <a:schemeClr val="tx1"/>
                              </a:solidFill>
                              <a:effectLst/>
                              <a:latin typeface="+mn-ea"/>
                              <a:ea typeface="+mn-ea"/>
                            </a:rPr>
                            <a:t>64.99</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22.39</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18.34</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18.70</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a16="http://schemas.microsoft.com/office/drawing/2014/main" val="1747105926"/>
                      </a:ext>
                    </a:extLst>
                  </a:tr>
                  <a:tr h="274320">
                    <a:tc>
                      <a:txBody>
                        <a:bodyPr/>
                        <a:lstStyle/>
                        <a:p>
                          <a:endParaRPr lang="zh-CN"/>
                        </a:p>
                      </a:txBody>
                      <a:tcPr marL="190508" marR="190508" marT="0" marB="0">
                        <a:blipFill>
                          <a:blip r:embed="rId2"/>
                          <a:stretch>
                            <a:fillRect l="-252" t="-326667" r="-275819" b="-1504444"/>
                          </a:stretch>
                        </a:blipFill>
                      </a:tcPr>
                    </a:tc>
                    <a:tc>
                      <a:txBody>
                        <a:bodyPr/>
                        <a:lstStyle/>
                        <a:p>
                          <a:pPr algn="ctr">
                            <a:spcAft>
                              <a:spcPts val="0"/>
                            </a:spcAft>
                          </a:pPr>
                          <a:r>
                            <a:rPr lang="en-US" sz="1800" b="0" i="0" kern="100" dirty="0">
                              <a:solidFill>
                                <a:schemeClr val="tx1"/>
                              </a:solidFill>
                              <a:effectLst/>
                              <a:latin typeface="+mn-ea"/>
                              <a:ea typeface="+mn-ea"/>
                            </a:rPr>
                            <a:t>17.11</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43.67</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50.40</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43.67</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a16="http://schemas.microsoft.com/office/drawing/2014/main" val="2359814153"/>
                      </a:ext>
                    </a:extLst>
                  </a:tr>
                  <a:tr h="274320">
                    <a:tc>
                      <a:txBody>
                        <a:bodyPr/>
                        <a:lstStyle/>
                        <a:p>
                          <a:endParaRPr lang="zh-CN"/>
                        </a:p>
                      </a:txBody>
                      <a:tcPr marL="190508" marR="190508" marT="0" marB="0">
                        <a:blipFill>
                          <a:blip r:embed="rId2"/>
                          <a:stretch>
                            <a:fillRect l="-252" t="-426667" r="-275819" b="-1404444"/>
                          </a:stretch>
                        </a:blipFill>
                      </a:tcPr>
                    </a:tc>
                    <a:tc>
                      <a:txBody>
                        <a:bodyPr/>
                        <a:lstStyle/>
                        <a:p>
                          <a:pPr algn="ctr">
                            <a:spcAft>
                              <a:spcPts val="0"/>
                            </a:spcAft>
                          </a:pPr>
                          <a:r>
                            <a:rPr lang="en-US" sz="1800" b="0" i="0" kern="100">
                              <a:solidFill>
                                <a:schemeClr val="tx1"/>
                              </a:solidFill>
                              <a:effectLst/>
                              <a:latin typeface="+mn-ea"/>
                              <a:ea typeface="+mn-ea"/>
                            </a:rPr>
                            <a:t>3.59</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12.29</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12.94</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13.62</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a16="http://schemas.microsoft.com/office/drawing/2014/main" val="3467533619"/>
                      </a:ext>
                    </a:extLst>
                  </a:tr>
                  <a:tr h="274320">
                    <a:tc>
                      <a:txBody>
                        <a:bodyPr/>
                        <a:lstStyle/>
                        <a:p>
                          <a:endParaRPr lang="zh-CN"/>
                        </a:p>
                      </a:txBody>
                      <a:tcPr marL="190508" marR="190508" marT="0" marB="0">
                        <a:blipFill>
                          <a:blip r:embed="rId2"/>
                          <a:stretch>
                            <a:fillRect l="-252" t="-526667" r="-275819" b="-1304444"/>
                          </a:stretch>
                        </a:blipFill>
                      </a:tcPr>
                    </a:tc>
                    <a:tc>
                      <a:txBody>
                        <a:bodyPr/>
                        <a:lstStyle/>
                        <a:p>
                          <a:pPr algn="ctr">
                            <a:spcAft>
                              <a:spcPts val="0"/>
                            </a:spcAft>
                          </a:pPr>
                          <a:r>
                            <a:rPr lang="en-US" sz="1800" b="0" i="0" kern="100">
                              <a:solidFill>
                                <a:schemeClr val="tx1"/>
                              </a:solidFill>
                              <a:effectLst/>
                              <a:latin typeface="+mn-ea"/>
                              <a:ea typeface="+mn-ea"/>
                            </a:rPr>
                            <a:t>3.80</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11.66</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9.84</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10.08</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a16="http://schemas.microsoft.com/office/drawing/2014/main" val="3195328619"/>
                      </a:ext>
                    </a:extLst>
                  </a:tr>
                  <a:tr h="274320">
                    <a:tc>
                      <a:txBody>
                        <a:bodyPr/>
                        <a:lstStyle/>
                        <a:p>
                          <a:endParaRPr lang="zh-CN"/>
                        </a:p>
                      </a:txBody>
                      <a:tcPr marL="190508" marR="190508" marT="0" marB="0">
                        <a:blipFill>
                          <a:blip r:embed="rId2"/>
                          <a:stretch>
                            <a:fillRect l="-252" t="-626667" r="-275819" b="-1204444"/>
                          </a:stretch>
                        </a:blipFill>
                      </a:tcPr>
                    </a:tc>
                    <a:tc>
                      <a:txBody>
                        <a:bodyPr/>
                        <a:lstStyle/>
                        <a:p>
                          <a:pPr algn="ctr">
                            <a:spcAft>
                              <a:spcPts val="0"/>
                            </a:spcAft>
                          </a:pPr>
                          <a:r>
                            <a:rPr lang="en-US" sz="1800" b="0" i="0" kern="100">
                              <a:solidFill>
                                <a:schemeClr val="tx1"/>
                              </a:solidFill>
                              <a:effectLst/>
                              <a:latin typeface="+mn-ea"/>
                              <a:ea typeface="+mn-ea"/>
                            </a:rPr>
                            <a:t>1.56</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2.47</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2.21</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2.40</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a16="http://schemas.microsoft.com/office/drawing/2014/main" val="3034522268"/>
                      </a:ext>
                    </a:extLst>
                  </a:tr>
                  <a:tr h="274320">
                    <a:tc>
                      <a:txBody>
                        <a:bodyPr/>
                        <a:lstStyle/>
                        <a:p>
                          <a:endParaRPr lang="zh-CN"/>
                        </a:p>
                      </a:txBody>
                      <a:tcPr marL="190508" marR="190508" marT="0" marB="0">
                        <a:blipFill>
                          <a:blip r:embed="rId2"/>
                          <a:stretch>
                            <a:fillRect l="-252" t="-726667" r="-275819" b="-1104444"/>
                          </a:stretch>
                        </a:blipFill>
                      </a:tcPr>
                    </a:tc>
                    <a:tc>
                      <a:txBody>
                        <a:bodyPr/>
                        <a:lstStyle/>
                        <a:p>
                          <a:pPr algn="ctr">
                            <a:spcAft>
                              <a:spcPts val="0"/>
                            </a:spcAft>
                          </a:pPr>
                          <a:r>
                            <a:rPr lang="en-US" sz="1800" b="0" i="0" kern="100">
                              <a:solidFill>
                                <a:schemeClr val="tx1"/>
                              </a:solidFill>
                              <a:effectLst/>
                              <a:latin typeface="+mn-ea"/>
                              <a:ea typeface="+mn-ea"/>
                            </a:rPr>
                            <a:t>0</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0.34</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0.56</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0.92</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a16="http://schemas.microsoft.com/office/drawing/2014/main" val="2589958835"/>
                      </a:ext>
                    </a:extLst>
                  </a:tr>
                  <a:tr h="274320">
                    <a:tc>
                      <a:txBody>
                        <a:bodyPr/>
                        <a:lstStyle/>
                        <a:p>
                          <a:endParaRPr lang="zh-CN"/>
                        </a:p>
                      </a:txBody>
                      <a:tcPr marL="190508" marR="190508" marT="0" marB="0">
                        <a:blipFill>
                          <a:blip r:embed="rId2"/>
                          <a:stretch>
                            <a:fillRect l="-252" t="-826667" r="-275819" b="-1004444"/>
                          </a:stretch>
                        </a:blipFill>
                      </a:tcPr>
                    </a:tc>
                    <a:tc>
                      <a:txBody>
                        <a:bodyPr/>
                        <a:lstStyle/>
                        <a:p>
                          <a:pPr algn="ctr">
                            <a:spcAft>
                              <a:spcPts val="0"/>
                            </a:spcAft>
                          </a:pPr>
                          <a:r>
                            <a:rPr lang="en-US" sz="1800" b="0" i="0" kern="100">
                              <a:solidFill>
                                <a:schemeClr val="tx1"/>
                              </a:solidFill>
                              <a:effectLst/>
                              <a:latin typeface="+mn-ea"/>
                              <a:ea typeface="+mn-ea"/>
                            </a:rPr>
                            <a:t>0.16</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0.94</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0.82</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0.82</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a16="http://schemas.microsoft.com/office/drawing/2014/main" val="681965752"/>
                      </a:ext>
                    </a:extLst>
                  </a:tr>
                  <a:tr h="274320">
                    <a:tc>
                      <a:txBody>
                        <a:bodyPr/>
                        <a:lstStyle/>
                        <a:p>
                          <a:endParaRPr lang="zh-CN"/>
                        </a:p>
                      </a:txBody>
                      <a:tcPr marL="190508" marR="190508" marT="0" marB="0">
                        <a:blipFill>
                          <a:blip r:embed="rId2"/>
                          <a:stretch>
                            <a:fillRect l="-252" t="-906522" r="-275819" b="-882609"/>
                          </a:stretch>
                        </a:blipFill>
                      </a:tcPr>
                    </a:tc>
                    <a:tc>
                      <a:txBody>
                        <a:bodyPr/>
                        <a:lstStyle/>
                        <a:p>
                          <a:pPr algn="ctr">
                            <a:spcAft>
                              <a:spcPts val="0"/>
                            </a:spcAft>
                          </a:pPr>
                          <a:r>
                            <a:rPr lang="en-US" sz="1800" b="0" i="0" kern="100">
                              <a:solidFill>
                                <a:schemeClr val="tx1"/>
                              </a:solidFill>
                              <a:effectLst/>
                              <a:latin typeface="+mn-ea"/>
                              <a:ea typeface="+mn-ea"/>
                            </a:rPr>
                            <a:t>0.02</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0.62</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0.48</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0.48</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a16="http://schemas.microsoft.com/office/drawing/2014/main" val="2366789429"/>
                      </a:ext>
                    </a:extLst>
                  </a:tr>
                  <a:tr h="274320">
                    <a:tc>
                      <a:txBody>
                        <a:bodyPr/>
                        <a:lstStyle/>
                        <a:p>
                          <a:endParaRPr lang="zh-CN"/>
                        </a:p>
                      </a:txBody>
                      <a:tcPr marL="190508" marR="190508" marT="0" marB="0">
                        <a:blipFill>
                          <a:blip r:embed="rId2"/>
                          <a:stretch>
                            <a:fillRect l="-252" t="-1028889" r="-275819" b="-802222"/>
                          </a:stretch>
                        </a:blipFill>
                      </a:tcPr>
                    </a:tc>
                    <a:tc>
                      <a:txBody>
                        <a:bodyPr/>
                        <a:lstStyle/>
                        <a:p>
                          <a:pPr algn="ctr">
                            <a:spcAft>
                              <a:spcPts val="0"/>
                            </a:spcAft>
                          </a:pPr>
                          <a:r>
                            <a:rPr lang="en-US" sz="1800" b="0" i="0" kern="100">
                              <a:solidFill>
                                <a:schemeClr val="tx1"/>
                              </a:solidFill>
                              <a:effectLst/>
                              <a:latin typeface="+mn-ea"/>
                              <a:ea typeface="+mn-ea"/>
                            </a:rPr>
                            <a:t>0.15</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0.90</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0.75</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0.77</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a16="http://schemas.microsoft.com/office/drawing/2014/main" val="3575401430"/>
                      </a:ext>
                    </a:extLst>
                  </a:tr>
                  <a:tr h="274320">
                    <a:tc>
                      <a:txBody>
                        <a:bodyPr/>
                        <a:lstStyle/>
                        <a:p>
                          <a:endParaRPr lang="zh-CN"/>
                        </a:p>
                      </a:txBody>
                      <a:tcPr marL="190508" marR="190508" marT="0" marB="0">
                        <a:blipFill>
                          <a:blip r:embed="rId2"/>
                          <a:stretch>
                            <a:fillRect l="-252" t="-1128889" r="-275819" b="-702222"/>
                          </a:stretch>
                        </a:blipFill>
                      </a:tcPr>
                    </a:tc>
                    <a:tc>
                      <a:txBody>
                        <a:bodyPr/>
                        <a:lstStyle/>
                        <a:p>
                          <a:pPr algn="ctr">
                            <a:spcAft>
                              <a:spcPts val="0"/>
                            </a:spcAft>
                          </a:pPr>
                          <a:r>
                            <a:rPr lang="en-US" sz="1800" b="0" i="0" kern="100">
                              <a:solidFill>
                                <a:schemeClr val="tx1"/>
                              </a:solidFill>
                              <a:effectLst/>
                              <a:latin typeface="+mn-ea"/>
                              <a:ea typeface="+mn-ea"/>
                            </a:rPr>
                            <a:t>0.63</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0.84</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0.67</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0.74</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a16="http://schemas.microsoft.com/office/drawing/2014/main" val="1519905621"/>
                      </a:ext>
                    </a:extLst>
                  </a:tr>
                  <a:tr h="274320">
                    <a:tc>
                      <a:txBody>
                        <a:bodyPr/>
                        <a:lstStyle/>
                        <a:p>
                          <a:endParaRPr lang="zh-CN"/>
                        </a:p>
                      </a:txBody>
                      <a:tcPr marL="190508" marR="190508" marT="0" marB="0">
                        <a:blipFill>
                          <a:blip r:embed="rId2"/>
                          <a:stretch>
                            <a:fillRect l="-252" t="-1228889" r="-275819" b="-602222"/>
                          </a:stretch>
                        </a:blipFill>
                      </a:tcPr>
                    </a:tc>
                    <a:tc>
                      <a:txBody>
                        <a:bodyPr/>
                        <a:lstStyle/>
                        <a:p>
                          <a:pPr algn="ctr">
                            <a:spcAft>
                              <a:spcPts val="0"/>
                            </a:spcAft>
                          </a:pPr>
                          <a:r>
                            <a:rPr lang="en-US" sz="1800" b="0" i="0" kern="100" dirty="0">
                              <a:solidFill>
                                <a:schemeClr val="tx1"/>
                              </a:solidFill>
                              <a:effectLst/>
                              <a:latin typeface="+mn-ea"/>
                              <a:ea typeface="+mn-ea"/>
                            </a:rPr>
                            <a:t>0.27</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1.30</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1.12</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1.20</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a16="http://schemas.microsoft.com/office/drawing/2014/main" val="1280957119"/>
                      </a:ext>
                    </a:extLst>
                  </a:tr>
                  <a:tr h="274320">
                    <a:tc>
                      <a:txBody>
                        <a:bodyPr/>
                        <a:lstStyle/>
                        <a:p>
                          <a:endParaRPr lang="zh-CN"/>
                        </a:p>
                      </a:txBody>
                      <a:tcPr marL="190508" marR="190508" marT="0" marB="0">
                        <a:blipFill>
                          <a:blip r:embed="rId2"/>
                          <a:stretch>
                            <a:fillRect l="-252" t="-1328889" r="-275819" b="-502222"/>
                          </a:stretch>
                        </a:blipFill>
                      </a:tcPr>
                    </a:tc>
                    <a:tc>
                      <a:txBody>
                        <a:bodyPr/>
                        <a:lstStyle/>
                        <a:p>
                          <a:pPr algn="ctr">
                            <a:spcAft>
                              <a:spcPts val="0"/>
                            </a:spcAft>
                          </a:pPr>
                          <a:r>
                            <a:rPr lang="en-US" sz="1800" b="0" i="0" kern="100">
                              <a:solidFill>
                                <a:schemeClr val="tx1"/>
                              </a:solidFill>
                              <a:effectLst/>
                              <a:latin typeface="+mn-ea"/>
                              <a:ea typeface="+mn-ea"/>
                            </a:rPr>
                            <a:t>0.02</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0.16</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0.12</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0.03</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a16="http://schemas.microsoft.com/office/drawing/2014/main" val="3002664025"/>
                      </a:ext>
                    </a:extLst>
                  </a:tr>
                  <a:tr h="274320">
                    <a:tc>
                      <a:txBody>
                        <a:bodyPr/>
                        <a:lstStyle/>
                        <a:p>
                          <a:endParaRPr lang="zh-CN"/>
                        </a:p>
                      </a:txBody>
                      <a:tcPr marL="190508" marR="190508" marT="0" marB="0">
                        <a:blipFill>
                          <a:blip r:embed="rId2"/>
                          <a:stretch>
                            <a:fillRect l="-252" t="-1428889" r="-275819" b="-402222"/>
                          </a:stretch>
                        </a:blipFill>
                      </a:tcPr>
                    </a:tc>
                    <a:tc>
                      <a:txBody>
                        <a:bodyPr/>
                        <a:lstStyle/>
                        <a:p>
                          <a:pPr algn="ctr">
                            <a:spcAft>
                              <a:spcPts val="0"/>
                            </a:spcAft>
                          </a:pPr>
                          <a:r>
                            <a:rPr lang="en-US" sz="1800" b="0" i="0" kern="100">
                              <a:solidFill>
                                <a:schemeClr val="tx1"/>
                              </a:solidFill>
                              <a:effectLst/>
                              <a:latin typeface="+mn-ea"/>
                              <a:ea typeface="+mn-ea"/>
                            </a:rPr>
                            <a:t>3.96</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1.40</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0.86</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0.84</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a16="http://schemas.microsoft.com/office/drawing/2014/main" val="1569671121"/>
                      </a:ext>
                    </a:extLst>
                  </a:tr>
                  <a:tr h="274320">
                    <a:tc>
                      <a:txBody>
                        <a:bodyPr/>
                        <a:lstStyle/>
                        <a:p>
                          <a:pPr algn="ctr">
                            <a:spcAft>
                              <a:spcPts val="0"/>
                            </a:spcAft>
                          </a:pPr>
                          <a:r>
                            <a:rPr lang="en-US" sz="1800" b="0" i="0" kern="100" dirty="0">
                              <a:solidFill>
                                <a:schemeClr val="tx1"/>
                              </a:solidFill>
                              <a:effectLst/>
                              <a:latin typeface="+mn-ea"/>
                              <a:ea typeface="+mn-ea"/>
                            </a:rPr>
                            <a:t>other</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2.01</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1.02</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a:solidFill>
                                <a:schemeClr val="tx1"/>
                              </a:solidFill>
                              <a:effectLst/>
                              <a:latin typeface="+mn-ea"/>
                              <a:ea typeface="+mn-ea"/>
                            </a:rPr>
                            <a:t>0.89</a:t>
                          </a:r>
                          <a:endParaRPr lang="zh-CN" sz="1800" b="0" i="0" kern="10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sz="1800" b="0" i="0" kern="100" dirty="0">
                              <a:solidFill>
                                <a:schemeClr val="tx1"/>
                              </a:solidFill>
                              <a:effectLst/>
                              <a:latin typeface="+mn-ea"/>
                              <a:ea typeface="+mn-ea"/>
                            </a:rPr>
                            <a:t>0.96</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a16="http://schemas.microsoft.com/office/drawing/2014/main" val="3158288077"/>
                      </a:ext>
                    </a:extLst>
                  </a:tr>
                  <a:tr h="274320">
                    <a:tc>
                      <a:txBody>
                        <a:bodyPr/>
                        <a:lstStyle/>
                        <a:p>
                          <a:pPr algn="ctr">
                            <a:spcAft>
                              <a:spcPts val="0"/>
                            </a:spcAft>
                          </a:pP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altLang="zh-CN" sz="1800" b="0" i="0" kern="100" dirty="0">
                              <a:solidFill>
                                <a:schemeClr val="tx1"/>
                              </a:solidFill>
                              <a:effectLst/>
                              <a:latin typeface="+mn-ea"/>
                              <a:ea typeface="+mn-ea"/>
                              <a:cs typeface="Times New Roman" panose="02020603050405020304" pitchFamily="18" charset="0"/>
                            </a:rPr>
                            <a:t>3.10</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extLst>
                      <a:ext uri="{0D108BD9-81ED-4DB2-BD59-A6C34878D82A}">
                        <a16:rowId xmlns:a16="http://schemas.microsoft.com/office/drawing/2014/main" val="936565422"/>
                      </a:ext>
                    </a:extLst>
                  </a:tr>
                  <a:tr h="548640">
                    <a:tc>
                      <a:txBody>
                        <a:bodyPr/>
                        <a:lstStyle/>
                        <a:p>
                          <a:pPr algn="ctr">
                            <a:spcAft>
                              <a:spcPts val="0"/>
                            </a:spcAft>
                          </a:pPr>
                          <a:endParaRPr lang="en-US" altLang="zh-CN" sz="1800" b="0" i="0" kern="100" dirty="0">
                            <a:solidFill>
                              <a:schemeClr val="tx1"/>
                            </a:solidFill>
                            <a:effectLst/>
                            <a:latin typeface="+mn-ea"/>
                            <a:ea typeface="+mn-ea"/>
                            <a:cs typeface="Times New Roman" panose="02020603050405020304" pitchFamily="18" charset="0"/>
                          </a:endParaRPr>
                        </a:p>
                        <a:p>
                          <a:pPr algn="ctr">
                            <a:spcAft>
                              <a:spcPts val="0"/>
                            </a:spcAft>
                          </a:pP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r>
                            <a:rPr lang="en-US" altLang="zh-CN" sz="1800" b="0" i="0" kern="100" dirty="0">
                              <a:solidFill>
                                <a:schemeClr val="tx1"/>
                              </a:solidFill>
                              <a:effectLst/>
                              <a:latin typeface="+mn-ea"/>
                              <a:ea typeface="+mn-ea"/>
                              <a:cs typeface="Times New Roman" panose="02020603050405020304" pitchFamily="18" charset="0"/>
                            </a:rPr>
                            <a:t>-</a:t>
                          </a:r>
                          <a:endParaRPr lang="zh-CN" sz="1800" b="0" i="0" kern="100" dirty="0">
                            <a:solidFill>
                              <a:schemeClr val="tx1"/>
                            </a:solidFill>
                            <a:effectLst/>
                            <a:latin typeface="+mn-ea"/>
                            <a:ea typeface="+mn-ea"/>
                            <a:cs typeface="Times New Roman" panose="02020603050405020304" pitchFamily="18" charset="0"/>
                          </a:endParaRPr>
                        </a:p>
                      </a:txBody>
                      <a:tcPr marL="190508" marR="190508" marT="0" marB="0"/>
                    </a:tc>
                    <a:tc>
                      <a:txBody>
                        <a:bodyPr/>
                        <a:lstStyle/>
                        <a:p>
                          <a:pPr algn="ctr">
                            <a:spcAft>
                              <a:spcPts val="0"/>
                            </a:spcAft>
                          </a:pPr>
                          <a:endParaRPr lang="zh-CN" sz="1800" b="0" i="0" kern="100" dirty="0">
                            <a:solidFill>
                              <a:schemeClr val="tx1"/>
                            </a:solidFill>
                            <a:effectLst/>
                            <a:latin typeface="+mn-ea"/>
                            <a:ea typeface="+mn-ea"/>
                            <a:cs typeface="Times New Roman" panose="02020603050405020304" pitchFamily="18" charset="0"/>
                          </a:endParaRPr>
                        </a:p>
                      </a:txBody>
                      <a:tcPr marL="68580" marR="68580" marT="0" marB="0"/>
                    </a:tc>
                    <a:tc>
                      <a:txBody>
                        <a:bodyPr/>
                        <a:lstStyle/>
                        <a:p>
                          <a:pPr algn="ctr">
                            <a:spcAft>
                              <a:spcPts val="0"/>
                            </a:spcAft>
                          </a:pPr>
                          <a:endParaRPr lang="zh-CN" sz="1800" b="0" i="0" kern="100" dirty="0">
                            <a:solidFill>
                              <a:schemeClr val="tx1"/>
                            </a:solidFill>
                            <a:effectLst/>
                            <a:latin typeface="+mn-ea"/>
                            <a:ea typeface="+mn-ea"/>
                            <a:cs typeface="Times New Roman" panose="02020603050405020304" pitchFamily="18" charset="0"/>
                          </a:endParaRPr>
                        </a:p>
                      </a:txBody>
                      <a:tcPr marL="68580" marR="68580" marT="0" marB="0"/>
                    </a:tc>
                    <a:tc>
                      <a:txBody>
                        <a:bodyPr/>
                        <a:lstStyle/>
                        <a:p>
                          <a:pPr algn="ctr">
                            <a:spcAft>
                              <a:spcPts val="0"/>
                            </a:spcAft>
                          </a:pPr>
                          <a:endParaRPr lang="zh-CN" sz="1800" b="0" i="0" kern="100" dirty="0">
                            <a:solidFill>
                              <a:schemeClr val="tx1"/>
                            </a:solidFill>
                            <a:effectLst/>
                            <a:latin typeface="+mn-ea"/>
                            <a:ea typeface="+mn-ea"/>
                            <a:cs typeface="Times New Roman" panose="02020603050405020304" pitchFamily="18" charset="0"/>
                          </a:endParaRPr>
                        </a:p>
                      </a:txBody>
                      <a:tcPr marL="68580" marR="68580" marT="0" marB="0"/>
                    </a:tc>
                    <a:extLst>
                      <a:ext uri="{0D108BD9-81ED-4DB2-BD59-A6C34878D82A}">
                        <a16:rowId xmlns:a16="http://schemas.microsoft.com/office/drawing/2014/main" val="2755416327"/>
                      </a:ext>
                    </a:extLst>
                  </a:tr>
                </a:tbl>
              </a:graphicData>
            </a:graphic>
          </p:graphicFrame>
        </mc:Fallback>
      </mc:AlternateContent>
      <p:sp>
        <p:nvSpPr>
          <p:cNvPr id="10" name="文本框 9">
            <a:extLst>
              <a:ext uri="{FF2B5EF4-FFF2-40B4-BE49-F238E27FC236}">
                <a16:creationId xmlns="" xmlns:a16="http://schemas.microsoft.com/office/drawing/2014/main" id="{2CCF6BA3-3F5F-45E9-9D20-BDE632FDAF80}"/>
              </a:ext>
            </a:extLst>
          </p:cNvPr>
          <p:cNvSpPr txBox="1"/>
          <p:nvPr/>
        </p:nvSpPr>
        <p:spPr>
          <a:xfrm>
            <a:off x="681486" y="222497"/>
            <a:ext cx="7095795" cy="461665"/>
          </a:xfrm>
          <a:prstGeom prst="rect">
            <a:avLst/>
          </a:prstGeom>
          <a:noFill/>
        </p:spPr>
        <p:txBody>
          <a:bodyPr wrap="square" rtlCol="0">
            <a:spAutoFit/>
          </a:bodyPr>
          <a:lstStyle/>
          <a:p>
            <a:r>
              <a:rPr lang="en-US" altLang="zh-CN" sz="2400" dirty="0">
                <a:solidFill>
                  <a:srgbClr val="FF0000"/>
                </a:solidFill>
              </a:rPr>
              <a:t>Characterization of treated BA</a:t>
            </a:r>
            <a:endParaRPr lang="zh-CN" altLang="en-US" sz="2400" dirty="0">
              <a:solidFill>
                <a:srgbClr val="FF0000"/>
              </a:solidFill>
            </a:endParaRPr>
          </a:p>
        </p:txBody>
      </p:sp>
      <p:sp>
        <p:nvSpPr>
          <p:cNvPr id="12" name="文本框 11">
            <a:extLst>
              <a:ext uri="{FF2B5EF4-FFF2-40B4-BE49-F238E27FC236}">
                <a16:creationId xmlns="" xmlns:a16="http://schemas.microsoft.com/office/drawing/2014/main" id="{CADD47B3-EEFE-4F64-A762-DD13B1158FAA}"/>
              </a:ext>
            </a:extLst>
          </p:cNvPr>
          <p:cNvSpPr txBox="1"/>
          <p:nvPr/>
        </p:nvSpPr>
        <p:spPr>
          <a:xfrm>
            <a:off x="681486" y="597117"/>
            <a:ext cx="9400020" cy="369332"/>
          </a:xfrm>
          <a:prstGeom prst="rect">
            <a:avLst/>
          </a:prstGeom>
          <a:noFill/>
        </p:spPr>
        <p:txBody>
          <a:bodyPr wrap="square" rtlCol="0">
            <a:spAutoFit/>
          </a:bodyPr>
          <a:lstStyle/>
          <a:p>
            <a:r>
              <a:rPr lang="en-US" altLang="zh-CN" dirty="0">
                <a:solidFill>
                  <a:srgbClr val="009FD4"/>
                </a:solidFill>
              </a:rPr>
              <a:t>Chemical compositions</a:t>
            </a:r>
            <a:endParaRPr lang="zh-CN" altLang="en-US" dirty="0">
              <a:solidFill>
                <a:srgbClr val="009FD4"/>
              </a:solidFill>
            </a:endParaRPr>
          </a:p>
        </p:txBody>
      </p:sp>
      <mc:AlternateContent xmlns:mc="http://schemas.openxmlformats.org/markup-compatibility/2006" xmlns:a14="http://schemas.microsoft.com/office/drawing/2010/main">
        <mc:Choice Requires="a14">
          <p:sp>
            <p:nvSpPr>
              <p:cNvPr id="4" name="文本框 3">
                <a:extLst>
                  <a:ext uri="{FF2B5EF4-FFF2-40B4-BE49-F238E27FC236}">
                    <a16:creationId xmlns="" xmlns:a16="http://schemas.microsoft.com/office/drawing/2014/main" id="{141841C7-B863-45C8-BEFE-3EF1C07FB5BF}"/>
                  </a:ext>
                </a:extLst>
              </p:cNvPr>
              <p:cNvSpPr txBox="1"/>
              <p:nvPr/>
            </p:nvSpPr>
            <p:spPr>
              <a:xfrm>
                <a:off x="2588787" y="5362029"/>
                <a:ext cx="1473200" cy="369332"/>
              </a:xfrm>
              <a:prstGeom prst="rect">
                <a:avLst/>
              </a:prstGeom>
              <a:noFill/>
            </p:spPr>
            <p:txBody>
              <a:bodyPr wrap="square" rtlCol="0">
                <a:spAutoFit/>
              </a:bodyPr>
              <a:lstStyle/>
              <a:p>
                <a:r>
                  <a:rPr lang="en-US" altLang="zh-CN" kern="100" dirty="0">
                    <a:solidFill>
                      <a:schemeClr val="tx1"/>
                    </a:solidFill>
                    <a:latin typeface="+mn-ea"/>
                    <a:cs typeface="Times New Roman" panose="02020603050405020304" pitchFamily="18" charset="0"/>
                  </a:rPr>
                  <a:t>LOI (</a:t>
                </a:r>
                <a14:m>
                  <m:oMath xmlns:m="http://schemas.openxmlformats.org/officeDocument/2006/math">
                    <m:r>
                      <a:rPr lang="en-US" altLang="zh-CN" i="1" kern="100">
                        <a:solidFill>
                          <a:schemeClr val="tx1"/>
                        </a:solidFill>
                        <a:latin typeface="Cambria Math" panose="02040503050406030204" pitchFamily="18" charset="0"/>
                        <a:cs typeface="Times New Roman" panose="02020603050405020304" pitchFamily="18" charset="0"/>
                      </a:rPr>
                      <m:t>950℃</m:t>
                    </m:r>
                  </m:oMath>
                </a14:m>
                <a:r>
                  <a:rPr lang="en-US" altLang="zh-CN" kern="100" dirty="0">
                    <a:solidFill>
                      <a:schemeClr val="tx1"/>
                    </a:solidFill>
                    <a:latin typeface="+mn-ea"/>
                    <a:cs typeface="Times New Roman" panose="02020603050405020304" pitchFamily="18" charset="0"/>
                  </a:rPr>
                  <a:t>)</a:t>
                </a:r>
                <a:endParaRPr lang="zh-CN" altLang="en-US" dirty="0">
                  <a:solidFill>
                    <a:schemeClr val="tx1"/>
                  </a:solidFill>
                </a:endParaRPr>
              </a:p>
            </p:txBody>
          </p:sp>
        </mc:Choice>
        <mc:Fallback xmlns="">
          <p:sp>
            <p:nvSpPr>
              <p:cNvPr id="4" name="文本框 3">
                <a:extLst>
                  <a:ext uri="{FF2B5EF4-FFF2-40B4-BE49-F238E27FC236}">
                    <a16:creationId xmlns:a16="http://schemas.microsoft.com/office/drawing/2014/main" id="{141841C7-B863-45C8-BEFE-3EF1C07FB5BF}"/>
                  </a:ext>
                </a:extLst>
              </p:cNvPr>
              <p:cNvSpPr txBox="1">
                <a:spLocks noRot="1" noChangeAspect="1" noMove="1" noResize="1" noEditPoints="1" noAdjustHandles="1" noChangeArrowheads="1" noChangeShapeType="1" noTextEdit="1"/>
              </p:cNvSpPr>
              <p:nvPr/>
            </p:nvSpPr>
            <p:spPr>
              <a:xfrm>
                <a:off x="2588787" y="5362029"/>
                <a:ext cx="1473200" cy="369332"/>
              </a:xfrm>
              <a:prstGeom prst="rect">
                <a:avLst/>
              </a:prstGeom>
              <a:blipFill>
                <a:blip r:embed="rId3"/>
                <a:stretch>
                  <a:fillRect l="-3734" t="-10000" b="-26667"/>
                </a:stretch>
              </a:blipFill>
            </p:spPr>
            <p:txBody>
              <a:bodyPr/>
              <a:lstStyle/>
              <a:p>
                <a:r>
                  <a:rPr lang="zh-CN" altLang="en-US">
                    <a:noFill/>
                  </a:rPr>
                  <a:t> </a:t>
                </a:r>
              </a:p>
            </p:txBody>
          </p:sp>
        </mc:Fallback>
      </mc:AlternateContent>
      <p:sp>
        <p:nvSpPr>
          <p:cNvPr id="5" name="文本框 4">
            <a:extLst>
              <a:ext uri="{FF2B5EF4-FFF2-40B4-BE49-F238E27FC236}">
                <a16:creationId xmlns="" xmlns:a16="http://schemas.microsoft.com/office/drawing/2014/main" id="{578E3A02-B780-4322-B19C-D31B3C7C1A7B}"/>
              </a:ext>
            </a:extLst>
          </p:cNvPr>
          <p:cNvSpPr txBox="1"/>
          <p:nvPr/>
        </p:nvSpPr>
        <p:spPr>
          <a:xfrm>
            <a:off x="6615166" y="5362029"/>
            <a:ext cx="1117600" cy="384721"/>
          </a:xfrm>
          <a:prstGeom prst="rect">
            <a:avLst/>
          </a:prstGeom>
          <a:noFill/>
        </p:spPr>
        <p:txBody>
          <a:bodyPr wrap="square" rtlCol="0">
            <a:spAutoFit/>
          </a:bodyPr>
          <a:lstStyle/>
          <a:p>
            <a:r>
              <a:rPr lang="en-US" altLang="zh-CN" sz="1900" dirty="0"/>
              <a:t>7.26</a:t>
            </a:r>
            <a:endParaRPr lang="zh-CN" altLang="en-US" sz="1900" dirty="0"/>
          </a:p>
        </p:txBody>
      </p:sp>
      <p:sp>
        <p:nvSpPr>
          <p:cNvPr id="7" name="文本框 6">
            <a:extLst>
              <a:ext uri="{FF2B5EF4-FFF2-40B4-BE49-F238E27FC236}">
                <a16:creationId xmlns="" xmlns:a16="http://schemas.microsoft.com/office/drawing/2014/main" id="{93C3A3A3-A111-4C87-85E5-86CA1D38F0D0}"/>
              </a:ext>
            </a:extLst>
          </p:cNvPr>
          <p:cNvSpPr txBox="1"/>
          <p:nvPr/>
        </p:nvSpPr>
        <p:spPr>
          <a:xfrm>
            <a:off x="8280400" y="5362029"/>
            <a:ext cx="701040" cy="384721"/>
          </a:xfrm>
          <a:prstGeom prst="rect">
            <a:avLst/>
          </a:prstGeom>
          <a:noFill/>
        </p:spPr>
        <p:txBody>
          <a:bodyPr wrap="square" rtlCol="0">
            <a:spAutoFit/>
          </a:bodyPr>
          <a:lstStyle/>
          <a:p>
            <a:r>
              <a:rPr lang="en-US" altLang="zh-CN" sz="1900" kern="100" dirty="0">
                <a:latin typeface="+mn-ea"/>
                <a:cs typeface="Times New Roman" panose="02020603050405020304" pitchFamily="18" charset="0"/>
              </a:rPr>
              <a:t>7.14</a:t>
            </a:r>
            <a:endParaRPr lang="zh-CN" altLang="zh-CN" sz="1900" kern="100" dirty="0">
              <a:latin typeface="+mn-ea"/>
              <a:cs typeface="Times New Roman" panose="02020603050405020304" pitchFamily="18" charset="0"/>
            </a:endParaRPr>
          </a:p>
        </p:txBody>
      </p:sp>
      <p:sp>
        <p:nvSpPr>
          <p:cNvPr id="14" name="文本框 13">
            <a:extLst>
              <a:ext uri="{FF2B5EF4-FFF2-40B4-BE49-F238E27FC236}">
                <a16:creationId xmlns="" xmlns:a16="http://schemas.microsoft.com/office/drawing/2014/main" id="{B8C3E2DF-098D-4133-B885-CC2A8053BEFF}"/>
              </a:ext>
            </a:extLst>
          </p:cNvPr>
          <p:cNvSpPr txBox="1"/>
          <p:nvPr/>
        </p:nvSpPr>
        <p:spPr>
          <a:xfrm>
            <a:off x="9961880" y="5362029"/>
            <a:ext cx="701040" cy="384721"/>
          </a:xfrm>
          <a:prstGeom prst="rect">
            <a:avLst/>
          </a:prstGeom>
          <a:noFill/>
        </p:spPr>
        <p:txBody>
          <a:bodyPr wrap="square" rtlCol="0">
            <a:spAutoFit/>
          </a:bodyPr>
          <a:lstStyle/>
          <a:p>
            <a:r>
              <a:rPr lang="en-US" altLang="zh-CN" sz="1900" kern="100" dirty="0">
                <a:latin typeface="+mn-ea"/>
                <a:cs typeface="Times New Roman" panose="02020603050405020304" pitchFamily="18" charset="0"/>
              </a:rPr>
              <a:t>0.43</a:t>
            </a:r>
            <a:endParaRPr lang="zh-CN" altLang="zh-CN" sz="1900" kern="100" dirty="0">
              <a:latin typeface="+mn-ea"/>
              <a:cs typeface="Times New Roman" panose="02020603050405020304" pitchFamily="18" charset="0"/>
            </a:endParaRPr>
          </a:p>
        </p:txBody>
      </p:sp>
      <p:sp>
        <p:nvSpPr>
          <p:cNvPr id="15" name="文本框 14">
            <a:extLst>
              <a:ext uri="{FF2B5EF4-FFF2-40B4-BE49-F238E27FC236}">
                <a16:creationId xmlns="" xmlns:a16="http://schemas.microsoft.com/office/drawing/2014/main" id="{603A8A83-EF69-4BBB-8AE3-9978A1F9C344}"/>
              </a:ext>
            </a:extLst>
          </p:cNvPr>
          <p:cNvSpPr txBox="1"/>
          <p:nvPr/>
        </p:nvSpPr>
        <p:spPr>
          <a:xfrm>
            <a:off x="2234531" y="5645355"/>
            <a:ext cx="1971040" cy="923330"/>
          </a:xfrm>
          <a:prstGeom prst="rect">
            <a:avLst/>
          </a:prstGeom>
          <a:noFill/>
        </p:spPr>
        <p:txBody>
          <a:bodyPr wrap="square" rtlCol="0">
            <a:spAutoFit/>
          </a:bodyPr>
          <a:lstStyle/>
          <a:p>
            <a:pPr algn="ctr"/>
            <a:r>
              <a:rPr lang="en-US" altLang="zh-CN" kern="100" dirty="0">
                <a:latin typeface="+mn-ea"/>
              </a:rPr>
              <a:t>Metallic aluminum content</a:t>
            </a:r>
            <a:endParaRPr lang="zh-CN" altLang="zh-CN" kern="100" dirty="0">
              <a:latin typeface="+mn-ea"/>
              <a:cs typeface="Times New Roman" panose="02020603050405020304" pitchFamily="18" charset="0"/>
            </a:endParaRPr>
          </a:p>
          <a:p>
            <a:endParaRPr lang="zh-CN" altLang="en-US" dirty="0"/>
          </a:p>
        </p:txBody>
      </p:sp>
      <mc:AlternateContent xmlns:mc="http://schemas.openxmlformats.org/markup-compatibility/2006" xmlns:a14="http://schemas.microsoft.com/office/drawing/2010/main">
        <mc:Choice Requires="a14">
          <p:sp>
            <p:nvSpPr>
              <p:cNvPr id="16" name="文本框 15">
                <a:extLst>
                  <a:ext uri="{FF2B5EF4-FFF2-40B4-BE49-F238E27FC236}">
                    <a16:creationId xmlns="" xmlns:a16="http://schemas.microsoft.com/office/drawing/2014/main" id="{650C07A3-18D8-46E2-89F3-F4044207E33F}"/>
                  </a:ext>
                </a:extLst>
              </p:cNvPr>
              <p:cNvSpPr txBox="1"/>
              <p:nvPr/>
            </p:nvSpPr>
            <p:spPr>
              <a:xfrm>
                <a:off x="6207760" y="5685194"/>
                <a:ext cx="152500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altLang="zh-CN" kern="100" smtClean="0">
                          <a:solidFill>
                            <a:schemeClr val="tx1"/>
                          </a:solidFill>
                          <a:latin typeface="Cambria Math" panose="02040503050406030204" pitchFamily="18" charset="0"/>
                        </a:rPr>
                        <m:t>0.80±0.03</m:t>
                      </m:r>
                    </m:oMath>
                  </m:oMathPara>
                </a14:m>
                <a:endParaRPr lang="zh-CN" altLang="zh-CN" kern="100" dirty="0">
                  <a:solidFill>
                    <a:schemeClr val="bg1"/>
                  </a:solidFill>
                  <a:latin typeface="+mn-ea"/>
                  <a:cs typeface="Times New Roman" panose="02020603050405020304" pitchFamily="18" charset="0"/>
                </a:endParaRPr>
              </a:p>
            </p:txBody>
          </p:sp>
        </mc:Choice>
        <mc:Fallback xmlns="">
          <p:sp>
            <p:nvSpPr>
              <p:cNvPr id="16" name="文本框 15">
                <a:extLst>
                  <a:ext uri="{FF2B5EF4-FFF2-40B4-BE49-F238E27FC236}">
                    <a16:creationId xmlns:a16="http://schemas.microsoft.com/office/drawing/2014/main" id="{650C07A3-18D8-46E2-89F3-F4044207E33F}"/>
                  </a:ext>
                </a:extLst>
              </p:cNvPr>
              <p:cNvSpPr txBox="1">
                <a:spLocks noRot="1" noChangeAspect="1" noMove="1" noResize="1" noEditPoints="1" noAdjustHandles="1" noChangeArrowheads="1" noChangeShapeType="1" noTextEdit="1"/>
              </p:cNvSpPr>
              <p:nvPr/>
            </p:nvSpPr>
            <p:spPr>
              <a:xfrm>
                <a:off x="6207760" y="5685194"/>
                <a:ext cx="1525006" cy="369332"/>
              </a:xfrm>
              <a:prstGeom prst="rect">
                <a:avLst/>
              </a:prstGeom>
              <a:blipFill>
                <a:blip r:embed="rId4"/>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7" name="文本框 16">
                <a:extLst>
                  <a:ext uri="{FF2B5EF4-FFF2-40B4-BE49-F238E27FC236}">
                    <a16:creationId xmlns="" xmlns:a16="http://schemas.microsoft.com/office/drawing/2014/main" id="{24B539CB-5D5F-4422-A2AA-24D4A8F57C35}"/>
                  </a:ext>
                </a:extLst>
              </p:cNvPr>
              <p:cNvSpPr txBox="1"/>
              <p:nvPr/>
            </p:nvSpPr>
            <p:spPr>
              <a:xfrm>
                <a:off x="7904480" y="5685194"/>
                <a:ext cx="1525006" cy="369332"/>
              </a:xfrm>
              <a:prstGeom prst="rect">
                <a:avLst/>
              </a:prstGeom>
              <a:noFill/>
            </p:spPr>
            <p:txBody>
              <a:bodyPr wrap="square" rtlCol="0">
                <a:spAutoFit/>
              </a:bodyPr>
              <a:lstStyle/>
              <a:p>
                <a:pPr algn="ctr">
                  <a:spcAft>
                    <a:spcPts val="0"/>
                  </a:spcAft>
                </a:pPr>
                <a14:m>
                  <m:oMathPara xmlns:m="http://schemas.openxmlformats.org/officeDocument/2006/math">
                    <m:oMathParaPr>
                      <m:jc m:val="centerGroup"/>
                    </m:oMathParaPr>
                    <m:oMath xmlns:m="http://schemas.openxmlformats.org/officeDocument/2006/math">
                      <m:r>
                        <a:rPr lang="en-US" altLang="zh-CN" kern="100" smtClean="0">
                          <a:solidFill>
                            <a:schemeClr val="tx1"/>
                          </a:solidFill>
                          <a:latin typeface="Cambria Math" panose="02040503050406030204" pitchFamily="18" charset="0"/>
                        </a:rPr>
                        <m:t>0.13±0.03</m:t>
                      </m:r>
                    </m:oMath>
                  </m:oMathPara>
                </a14:m>
                <a:endParaRPr lang="zh-CN" altLang="zh-CN" kern="100" dirty="0">
                  <a:solidFill>
                    <a:schemeClr val="bg1"/>
                  </a:solidFill>
                  <a:latin typeface="+mn-ea"/>
                  <a:cs typeface="Times New Roman" panose="02020603050405020304" pitchFamily="18" charset="0"/>
                </a:endParaRPr>
              </a:p>
            </p:txBody>
          </p:sp>
        </mc:Choice>
        <mc:Fallback xmlns="">
          <p:sp>
            <p:nvSpPr>
              <p:cNvPr id="17" name="文本框 16">
                <a:extLst>
                  <a:ext uri="{FF2B5EF4-FFF2-40B4-BE49-F238E27FC236}">
                    <a16:creationId xmlns:a16="http://schemas.microsoft.com/office/drawing/2014/main" id="{24B539CB-5D5F-4422-A2AA-24D4A8F57C35}"/>
                  </a:ext>
                </a:extLst>
              </p:cNvPr>
              <p:cNvSpPr txBox="1">
                <a:spLocks noRot="1" noChangeAspect="1" noMove="1" noResize="1" noEditPoints="1" noAdjustHandles="1" noChangeArrowheads="1" noChangeShapeType="1" noTextEdit="1"/>
              </p:cNvSpPr>
              <p:nvPr/>
            </p:nvSpPr>
            <p:spPr>
              <a:xfrm>
                <a:off x="7904480" y="5685194"/>
                <a:ext cx="1525006" cy="369332"/>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sp>
            <p:nvSpPr>
              <p:cNvPr id="18" name="文本框 17">
                <a:extLst>
                  <a:ext uri="{FF2B5EF4-FFF2-40B4-BE49-F238E27FC236}">
                    <a16:creationId xmlns="" xmlns:a16="http://schemas.microsoft.com/office/drawing/2014/main" id="{D29B8823-EE88-4BBB-8BB3-ECD51400B393}"/>
                  </a:ext>
                </a:extLst>
              </p:cNvPr>
              <p:cNvSpPr txBox="1"/>
              <p:nvPr/>
            </p:nvSpPr>
            <p:spPr>
              <a:xfrm>
                <a:off x="9592047" y="5685194"/>
                <a:ext cx="1525006" cy="369332"/>
              </a:xfrm>
              <a:prstGeom prst="rect">
                <a:avLst/>
              </a:prstGeom>
              <a:noFill/>
            </p:spPr>
            <p:txBody>
              <a:bodyPr wrap="square" rtlCol="0">
                <a:spAutoFit/>
              </a:bodyPr>
              <a:lstStyle/>
              <a:p>
                <a:pPr algn="ctr">
                  <a:spcAft>
                    <a:spcPts val="0"/>
                  </a:spcAft>
                </a:pPr>
                <a14:m>
                  <m:oMathPara xmlns:m="http://schemas.openxmlformats.org/officeDocument/2006/math">
                    <m:oMathParaPr>
                      <m:jc m:val="centerGroup"/>
                    </m:oMathParaPr>
                    <m:oMath xmlns:m="http://schemas.openxmlformats.org/officeDocument/2006/math">
                      <m:r>
                        <a:rPr lang="en-US" altLang="zh-CN" kern="100" smtClean="0">
                          <a:solidFill>
                            <a:schemeClr val="tx1"/>
                          </a:solidFill>
                          <a:latin typeface="Cambria Math" panose="02040503050406030204" pitchFamily="18" charset="0"/>
                        </a:rPr>
                        <m:t>0.06±0.04</m:t>
                      </m:r>
                    </m:oMath>
                  </m:oMathPara>
                </a14:m>
                <a:endParaRPr lang="zh-CN" altLang="zh-CN" kern="100" dirty="0">
                  <a:solidFill>
                    <a:schemeClr val="bg1"/>
                  </a:solidFill>
                  <a:latin typeface="+mn-ea"/>
                  <a:cs typeface="Times New Roman" panose="02020603050405020304" pitchFamily="18" charset="0"/>
                </a:endParaRPr>
              </a:p>
            </p:txBody>
          </p:sp>
        </mc:Choice>
        <mc:Fallback xmlns="">
          <p:sp>
            <p:nvSpPr>
              <p:cNvPr id="18" name="文本框 17">
                <a:extLst>
                  <a:ext uri="{FF2B5EF4-FFF2-40B4-BE49-F238E27FC236}">
                    <a16:creationId xmlns:a16="http://schemas.microsoft.com/office/drawing/2014/main" id="{D29B8823-EE88-4BBB-8BB3-ECD51400B393}"/>
                  </a:ext>
                </a:extLst>
              </p:cNvPr>
              <p:cNvSpPr txBox="1">
                <a:spLocks noRot="1" noChangeAspect="1" noMove="1" noResize="1" noEditPoints="1" noAdjustHandles="1" noChangeArrowheads="1" noChangeShapeType="1" noTextEdit="1"/>
              </p:cNvSpPr>
              <p:nvPr/>
            </p:nvSpPr>
            <p:spPr>
              <a:xfrm>
                <a:off x="9592047" y="5685194"/>
                <a:ext cx="1525006" cy="369332"/>
              </a:xfrm>
              <a:prstGeom prst="rect">
                <a:avLst/>
              </a:prstGeom>
              <a:blipFill>
                <a:blip r:embed="rId6"/>
                <a:stretch>
                  <a:fillRect/>
                </a:stretch>
              </a:blipFill>
            </p:spPr>
            <p:txBody>
              <a:bodyPr/>
              <a:lstStyle/>
              <a:p>
                <a:r>
                  <a:rPr lang="zh-CN" altLang="en-US">
                    <a:noFill/>
                  </a:rPr>
                  <a:t> </a:t>
                </a:r>
              </a:p>
            </p:txBody>
          </p:sp>
        </mc:Fallback>
      </mc:AlternateContent>
      <p:grpSp>
        <p:nvGrpSpPr>
          <p:cNvPr id="24" name="组合 23">
            <a:extLst>
              <a:ext uri="{FF2B5EF4-FFF2-40B4-BE49-F238E27FC236}">
                <a16:creationId xmlns="" xmlns:a16="http://schemas.microsoft.com/office/drawing/2014/main" id="{F1E9F4C2-C1A1-409C-855D-526A450C69C9}"/>
              </a:ext>
            </a:extLst>
          </p:cNvPr>
          <p:cNvGrpSpPr/>
          <p:nvPr/>
        </p:nvGrpSpPr>
        <p:grpSpPr>
          <a:xfrm>
            <a:off x="355025" y="6094265"/>
            <a:ext cx="3226375" cy="889294"/>
            <a:chOff x="355025" y="6094265"/>
            <a:chExt cx="3226375" cy="889294"/>
          </a:xfrm>
        </p:grpSpPr>
        <p:grpSp>
          <p:nvGrpSpPr>
            <p:cNvPr id="25" name="组合 24">
              <a:extLst>
                <a:ext uri="{FF2B5EF4-FFF2-40B4-BE49-F238E27FC236}">
                  <a16:creationId xmlns="" xmlns:a16="http://schemas.microsoft.com/office/drawing/2014/main" id="{DCCA83C1-8FD8-46E7-96FD-A07EBCB2192D}"/>
                </a:ext>
              </a:extLst>
            </p:cNvPr>
            <p:cNvGrpSpPr/>
            <p:nvPr/>
          </p:nvGrpSpPr>
          <p:grpSpPr>
            <a:xfrm>
              <a:off x="1149600" y="6094265"/>
              <a:ext cx="2431800" cy="889294"/>
              <a:chOff x="8107146" y="5459605"/>
              <a:chExt cx="4502685" cy="1646604"/>
            </a:xfrm>
          </p:grpSpPr>
          <p:pic>
            <p:nvPicPr>
              <p:cNvPr id="27" name="图片 26">
                <a:extLst>
                  <a:ext uri="{FF2B5EF4-FFF2-40B4-BE49-F238E27FC236}">
                    <a16:creationId xmlns="" xmlns:a16="http://schemas.microsoft.com/office/drawing/2014/main" id="{AB0D0D76-BDBD-4D1E-A18F-DB6C8002DF87}"/>
                  </a:ext>
                </a:extLst>
              </p:cNvPr>
              <p:cNvPicPr>
                <a:picLocks noChangeAspect="1"/>
              </p:cNvPicPr>
              <p:nvPr/>
            </p:nvPicPr>
            <p:blipFill>
              <a:blip r:embed="rId7" cstate="print">
                <a:extLst>
                  <a:ext uri="{BEBA8EAE-BF5A-486C-A8C5-ECC9F3942E4B}">
                    <a14:imgProps xmlns:a14="http://schemas.microsoft.com/office/drawing/2010/main">
                      <a14:imgLayer r:embed="rId8">
                        <a14:imgEffect>
                          <a14:sharpenSoften amount="-25000"/>
                        </a14:imgEffect>
                        <a14:imgEffect>
                          <a14:brightnessContrast bright="15000" contrast="8000"/>
                        </a14:imgEffect>
                      </a14:imgLayer>
                    </a14:imgProps>
                  </a:ext>
                  <a:ext uri="{28A0092B-C50C-407E-A947-70E740481C1C}">
                    <a14:useLocalDpi xmlns:a14="http://schemas.microsoft.com/office/drawing/2010/main" val="0"/>
                  </a:ext>
                </a:extLst>
              </a:blip>
              <a:stretch>
                <a:fillRect/>
              </a:stretch>
            </p:blipFill>
            <p:spPr>
              <a:xfrm>
                <a:off x="8107146" y="5920509"/>
                <a:ext cx="1822754" cy="583281"/>
              </a:xfrm>
              <a:prstGeom prst="rect">
                <a:avLst/>
              </a:prstGeom>
              <a:effectLst>
                <a:glow rad="63500">
                  <a:schemeClr val="accent5">
                    <a:satMod val="175000"/>
                    <a:alpha val="40000"/>
                  </a:schemeClr>
                </a:glow>
              </a:effectLst>
            </p:spPr>
          </p:pic>
          <p:pic>
            <p:nvPicPr>
              <p:cNvPr id="28" name="图片 27">
                <a:extLst>
                  <a:ext uri="{FF2B5EF4-FFF2-40B4-BE49-F238E27FC236}">
                    <a16:creationId xmlns="" xmlns:a16="http://schemas.microsoft.com/office/drawing/2014/main" id="{BC2CDB02-AC19-4D2D-BFC3-27D6C058BF6C}"/>
                  </a:ext>
                </a:extLst>
              </p:cNvPr>
              <p:cNvPicPr>
                <a:picLocks noChangeAspect="1"/>
              </p:cNvPicPr>
              <p:nvPr/>
            </p:nvPicPr>
            <p:blipFill>
              <a:blip r:embed="rId9" cstate="print">
                <a:clrChange>
                  <a:clrFrom>
                    <a:srgbClr val="F7FCF8"/>
                  </a:clrFrom>
                  <a:clrTo>
                    <a:srgbClr val="F7FCF8">
                      <a:alpha val="0"/>
                    </a:srgbClr>
                  </a:clrTo>
                </a:clrChange>
                <a:extLst>
                  <a:ext uri="{28A0092B-C50C-407E-A947-70E740481C1C}">
                    <a14:useLocalDpi xmlns:a14="http://schemas.microsoft.com/office/drawing/2010/main" val="0"/>
                  </a:ext>
                </a:extLst>
              </a:blip>
              <a:stretch>
                <a:fillRect/>
              </a:stretch>
            </p:blipFill>
            <p:spPr>
              <a:xfrm>
                <a:off x="9503240" y="5459605"/>
                <a:ext cx="3106591" cy="1646604"/>
              </a:xfrm>
              <a:prstGeom prst="rect">
                <a:avLst/>
              </a:prstGeom>
            </p:spPr>
          </p:pic>
        </p:grpSp>
        <p:pic>
          <p:nvPicPr>
            <p:cNvPr id="26" name="图片 25">
              <a:extLst>
                <a:ext uri="{FF2B5EF4-FFF2-40B4-BE49-F238E27FC236}">
                  <a16:creationId xmlns="" xmlns:a16="http://schemas.microsoft.com/office/drawing/2014/main" id="{0A6D5C54-2B7A-4286-9CCF-E975427942A3}"/>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55025" y="6108700"/>
              <a:ext cx="781050" cy="781050"/>
            </a:xfrm>
            <a:prstGeom prst="rect">
              <a:avLst/>
            </a:prstGeom>
          </p:spPr>
        </p:pic>
      </p:grpSp>
    </p:spTree>
    <p:extLst>
      <p:ext uri="{BB962C8B-B14F-4D97-AF65-F5344CB8AC3E}">
        <p14:creationId xmlns:p14="http://schemas.microsoft.com/office/powerpoint/2010/main" val="3459975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fade">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3" presetClass="emph" presetSubtype="2" fill="hold" grpId="1" nodeType="clickEffect">
                                  <p:stCondLst>
                                    <p:cond delay="0"/>
                                  </p:stCondLst>
                                  <p:childTnLst>
                                    <p:animClr clrSpc="rgb" dir="cw">
                                      <p:cBhvr override="childStyle">
                                        <p:cTn id="38" dur="100" fill="hold"/>
                                        <p:tgtEl>
                                          <p:spTgt spid="4"/>
                                        </p:tgtEl>
                                        <p:attrNameLst>
                                          <p:attrName>style.color</p:attrName>
                                        </p:attrNameLst>
                                      </p:cBhvr>
                                      <p:to>
                                        <a:srgbClr val="FF0000"/>
                                      </p:to>
                                    </p:animClr>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grpId="1" nodeType="clickEffect">
                                  <p:stCondLst>
                                    <p:cond delay="0"/>
                                  </p:stCondLst>
                                  <p:childTnLst>
                                    <p:animClr clrSpc="rgb" dir="cw">
                                      <p:cBhvr override="childStyle">
                                        <p:cTn id="42" dur="100" fill="hold"/>
                                        <p:tgtEl>
                                          <p:spTgt spid="5"/>
                                        </p:tgtEl>
                                        <p:attrNameLst>
                                          <p:attrName>style.color</p:attrName>
                                        </p:attrNameLst>
                                      </p:cBhvr>
                                      <p:to>
                                        <a:srgbClr val="FF0000"/>
                                      </p:to>
                                    </p:animClr>
                                  </p:childTnLst>
                                </p:cTn>
                              </p:par>
                            </p:childTnLst>
                          </p:cTn>
                        </p:par>
                      </p:childTnLst>
                    </p:cTn>
                  </p:par>
                  <p:par>
                    <p:cTn id="43" fill="hold">
                      <p:stCondLst>
                        <p:cond delay="indefinite"/>
                      </p:stCondLst>
                      <p:childTnLst>
                        <p:par>
                          <p:cTn id="44" fill="hold">
                            <p:stCondLst>
                              <p:cond delay="0"/>
                            </p:stCondLst>
                            <p:childTnLst>
                              <p:par>
                                <p:cTn id="45" presetID="3" presetClass="emph" presetSubtype="2" fill="hold" grpId="1" nodeType="clickEffect">
                                  <p:stCondLst>
                                    <p:cond delay="0"/>
                                  </p:stCondLst>
                                  <p:childTnLst>
                                    <p:animClr clrSpc="rgb" dir="cw">
                                      <p:cBhvr override="childStyle">
                                        <p:cTn id="46" dur="100" fill="hold"/>
                                        <p:tgtEl>
                                          <p:spTgt spid="7"/>
                                        </p:tgtEl>
                                        <p:attrNameLst>
                                          <p:attrName>style.color</p:attrName>
                                        </p:attrNameLst>
                                      </p:cBhvr>
                                      <p:to>
                                        <a:srgbClr val="FF0000"/>
                                      </p:to>
                                    </p:animClr>
                                  </p:childTnLst>
                                </p:cTn>
                              </p:par>
                            </p:childTnLst>
                          </p:cTn>
                        </p:par>
                      </p:childTnLst>
                    </p:cTn>
                  </p:par>
                  <p:par>
                    <p:cTn id="47" fill="hold">
                      <p:stCondLst>
                        <p:cond delay="indefinite"/>
                      </p:stCondLst>
                      <p:childTnLst>
                        <p:par>
                          <p:cTn id="48" fill="hold">
                            <p:stCondLst>
                              <p:cond delay="0"/>
                            </p:stCondLst>
                            <p:childTnLst>
                              <p:par>
                                <p:cTn id="49" presetID="3" presetClass="emph" presetSubtype="2" fill="hold" grpId="1" nodeType="clickEffect">
                                  <p:stCondLst>
                                    <p:cond delay="0"/>
                                  </p:stCondLst>
                                  <p:childTnLst>
                                    <p:animClr clrSpc="rgb" dir="cw">
                                      <p:cBhvr override="childStyle">
                                        <p:cTn id="50" dur="100" fill="hold"/>
                                        <p:tgtEl>
                                          <p:spTgt spid="14"/>
                                        </p:tgtEl>
                                        <p:attrNameLst>
                                          <p:attrName>style.color</p:attrName>
                                        </p:attrNameLst>
                                      </p:cBhvr>
                                      <p:to>
                                        <a:srgbClr val="92D050"/>
                                      </p:to>
                                    </p:animClr>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grpId="1" nodeType="clickEffect">
                                  <p:stCondLst>
                                    <p:cond delay="0"/>
                                  </p:stCondLst>
                                  <p:childTnLst>
                                    <p:animClr clrSpc="rgb" dir="cw">
                                      <p:cBhvr override="childStyle">
                                        <p:cTn id="54" dur="100" fill="hold"/>
                                        <p:tgtEl>
                                          <p:spTgt spid="15"/>
                                        </p:tgtEl>
                                        <p:attrNameLst>
                                          <p:attrName>style.color</p:attrName>
                                        </p:attrNameLst>
                                      </p:cBhvr>
                                      <p:to>
                                        <a:srgbClr val="FF0000"/>
                                      </p:to>
                                    </p:animClr>
                                  </p:childTnLst>
                                </p:cTn>
                              </p:par>
                            </p:childTnLst>
                          </p:cTn>
                        </p:par>
                      </p:childTnLst>
                    </p:cTn>
                  </p:par>
                  <p:par>
                    <p:cTn id="55" fill="hold">
                      <p:stCondLst>
                        <p:cond delay="indefinite"/>
                      </p:stCondLst>
                      <p:childTnLst>
                        <p:par>
                          <p:cTn id="56" fill="hold">
                            <p:stCondLst>
                              <p:cond delay="0"/>
                            </p:stCondLst>
                            <p:childTnLst>
                              <p:par>
                                <p:cTn id="57" presetID="3" presetClass="emph" presetSubtype="2" fill="hold" grpId="1" nodeType="clickEffect">
                                  <p:stCondLst>
                                    <p:cond delay="0"/>
                                  </p:stCondLst>
                                  <p:childTnLst>
                                    <p:animClr clrSpc="rgb" dir="cw">
                                      <p:cBhvr override="childStyle">
                                        <p:cTn id="58" dur="100" fill="hold"/>
                                        <p:tgtEl>
                                          <p:spTgt spid="16"/>
                                        </p:tgtEl>
                                        <p:attrNameLst>
                                          <p:attrName>style.color</p:attrName>
                                        </p:attrNameLst>
                                      </p:cBhvr>
                                      <p:to>
                                        <a:srgbClr val="FF0000"/>
                                      </p:to>
                                    </p:animClr>
                                  </p:childTnLst>
                                </p:cTn>
                              </p:par>
                            </p:childTnLst>
                          </p:cTn>
                        </p:par>
                      </p:childTnLst>
                    </p:cTn>
                  </p:par>
                  <p:par>
                    <p:cTn id="59" fill="hold">
                      <p:stCondLst>
                        <p:cond delay="indefinite"/>
                      </p:stCondLst>
                      <p:childTnLst>
                        <p:par>
                          <p:cTn id="60" fill="hold">
                            <p:stCondLst>
                              <p:cond delay="0"/>
                            </p:stCondLst>
                            <p:childTnLst>
                              <p:par>
                                <p:cTn id="61" presetID="3" presetClass="emph" presetSubtype="2" fill="hold" grpId="1" nodeType="clickEffect">
                                  <p:stCondLst>
                                    <p:cond delay="0"/>
                                  </p:stCondLst>
                                  <p:childTnLst>
                                    <p:animClr clrSpc="rgb" dir="cw">
                                      <p:cBhvr override="childStyle">
                                        <p:cTn id="62" dur="100" fill="hold"/>
                                        <p:tgtEl>
                                          <p:spTgt spid="17"/>
                                        </p:tgtEl>
                                        <p:attrNameLst>
                                          <p:attrName>style.color</p:attrName>
                                        </p:attrNameLst>
                                      </p:cBhvr>
                                      <p:to>
                                        <a:srgbClr val="92D050"/>
                                      </p:to>
                                    </p:animClr>
                                  </p:childTnLst>
                                </p:cTn>
                              </p:par>
                            </p:childTnLst>
                          </p:cTn>
                        </p:par>
                      </p:childTnLst>
                    </p:cTn>
                  </p:par>
                  <p:par>
                    <p:cTn id="63" fill="hold">
                      <p:stCondLst>
                        <p:cond delay="indefinite"/>
                      </p:stCondLst>
                      <p:childTnLst>
                        <p:par>
                          <p:cTn id="64" fill="hold">
                            <p:stCondLst>
                              <p:cond delay="0"/>
                            </p:stCondLst>
                            <p:childTnLst>
                              <p:par>
                                <p:cTn id="65" presetID="3" presetClass="emph" presetSubtype="2" fill="hold" grpId="1" nodeType="clickEffect">
                                  <p:stCondLst>
                                    <p:cond delay="0"/>
                                  </p:stCondLst>
                                  <p:childTnLst>
                                    <p:animClr clrSpc="rgb" dir="cw">
                                      <p:cBhvr override="childStyle">
                                        <p:cTn id="66" dur="100" fill="hold"/>
                                        <p:tgtEl>
                                          <p:spTgt spid="18"/>
                                        </p:tgtEl>
                                        <p:attrNameLst>
                                          <p:attrName>style.color</p:attrName>
                                        </p:attrNameLst>
                                      </p:cBhvr>
                                      <p:to>
                                        <a:srgbClr val="92D050"/>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4" grpId="1"/>
      <p:bldP spid="5" grpId="0"/>
      <p:bldP spid="5" grpId="1"/>
      <p:bldP spid="7" grpId="0"/>
      <p:bldP spid="7" grpId="1"/>
      <p:bldP spid="14" grpId="0"/>
      <p:bldP spid="14" grpId="1"/>
      <p:bldP spid="15" grpId="0"/>
      <p:bldP spid="15" grpId="1"/>
      <p:bldP spid="16" grpId="0"/>
      <p:bldP spid="16" grpId="1"/>
      <p:bldP spid="17" grpId="0"/>
      <p:bldP spid="17" grpId="1"/>
      <p:bldP spid="18" grpId="0"/>
      <p:bldP spid="1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 xmlns:a16="http://schemas.microsoft.com/office/drawing/2014/main" id="{A90615A1-CBC6-4DE8-AB63-1E056786580B}"/>
              </a:ext>
            </a:extLst>
          </p:cNvPr>
          <p:cNvSpPr>
            <a:spLocks noGrp="1"/>
          </p:cNvSpPr>
          <p:nvPr>
            <p:ph type="sldNum" sz="quarter" idx="12"/>
          </p:nvPr>
        </p:nvSpPr>
        <p:spPr/>
        <p:txBody>
          <a:bodyPr/>
          <a:lstStyle/>
          <a:p>
            <a:fld id="{74A1CC9B-09A2-494D-8BBA-7EEB1F334007}" type="slidenum">
              <a:rPr lang="zh-CN" altLang="en-US" smtClean="0"/>
              <a:t>11</a:t>
            </a:fld>
            <a:endParaRPr lang="zh-CN" altLang="en-US"/>
          </a:p>
        </p:txBody>
      </p:sp>
      <p:sp>
        <p:nvSpPr>
          <p:cNvPr id="11" name="文本框 10">
            <a:extLst>
              <a:ext uri="{FF2B5EF4-FFF2-40B4-BE49-F238E27FC236}">
                <a16:creationId xmlns="" xmlns:a16="http://schemas.microsoft.com/office/drawing/2014/main" id="{1238C241-4806-4EF1-A8B4-ECD6566F9DE3}"/>
              </a:ext>
            </a:extLst>
          </p:cNvPr>
          <p:cNvSpPr txBox="1"/>
          <p:nvPr/>
        </p:nvSpPr>
        <p:spPr>
          <a:xfrm>
            <a:off x="6898577" y="2371161"/>
            <a:ext cx="4946927" cy="3416320"/>
          </a:xfrm>
          <a:prstGeom prst="rect">
            <a:avLst/>
          </a:prstGeom>
          <a:noFill/>
        </p:spPr>
        <p:txBody>
          <a:bodyPr wrap="square" rtlCol="0">
            <a:spAutoFit/>
          </a:bodyPr>
          <a:lstStyle/>
          <a:p>
            <a:pPr marL="285750" indent="-285750" algn="just">
              <a:buFont typeface="Arial" panose="020B0604020202020204" pitchFamily="34" charset="0"/>
              <a:buChar char="•"/>
            </a:pPr>
            <a:r>
              <a:rPr lang="en-US" altLang="zh-CN" dirty="0"/>
              <a:t>MTBA showed stronger exothermic reaction than M300, and the heat flow is almost identical to that of pure cement.</a:t>
            </a:r>
          </a:p>
          <a:p>
            <a:pPr marL="285750" indent="-285750" algn="just">
              <a:buFont typeface="Arial" panose="020B0604020202020204" pitchFamily="34" charset="0"/>
              <a:buChar char="•"/>
            </a:pPr>
            <a:endParaRPr lang="en-US" altLang="zh-CN" dirty="0"/>
          </a:p>
          <a:p>
            <a:pPr marL="285750" indent="-285750" algn="just">
              <a:buFont typeface="Arial" panose="020B0604020202020204" pitchFamily="34" charset="0"/>
              <a:buChar char="•"/>
            </a:pPr>
            <a:r>
              <a:rPr lang="en-US" altLang="zh-CN" dirty="0"/>
              <a:t>A delay and decrement was observed in the highest heat flow with the addition of MBA.</a:t>
            </a:r>
          </a:p>
          <a:p>
            <a:pPr marL="285750" indent="-285750" algn="just">
              <a:buFont typeface="Arial" panose="020B0604020202020204" pitchFamily="34" charset="0"/>
              <a:buChar char="•"/>
            </a:pPr>
            <a:endParaRPr lang="en-US" altLang="zh-CN" dirty="0"/>
          </a:p>
          <a:p>
            <a:pPr marL="285750" indent="-285750" algn="just">
              <a:buFont typeface="Arial" panose="020B0604020202020204" pitchFamily="34" charset="0"/>
              <a:buChar char="•"/>
            </a:pPr>
            <a:r>
              <a:rPr lang="en-US" altLang="zh-CN" dirty="0"/>
              <a:t>The retardation effect was eliminated by thermal treatment comparing between MTBA and MBA.</a:t>
            </a:r>
          </a:p>
          <a:p>
            <a:pPr algn="just"/>
            <a:endParaRPr lang="en-US" altLang="zh-CN" dirty="0"/>
          </a:p>
          <a:p>
            <a:pPr algn="just"/>
            <a:endParaRPr lang="zh-CN" altLang="en-US" dirty="0">
              <a:solidFill>
                <a:schemeClr val="bg1"/>
              </a:solidFill>
            </a:endParaRPr>
          </a:p>
        </p:txBody>
      </p:sp>
      <p:grpSp>
        <p:nvGrpSpPr>
          <p:cNvPr id="19" name="组合 18">
            <a:extLst>
              <a:ext uri="{FF2B5EF4-FFF2-40B4-BE49-F238E27FC236}">
                <a16:creationId xmlns="" xmlns:a16="http://schemas.microsoft.com/office/drawing/2014/main" id="{02CC2B79-6645-4B65-82DE-6E6D52CB840C}"/>
              </a:ext>
            </a:extLst>
          </p:cNvPr>
          <p:cNvGrpSpPr/>
          <p:nvPr/>
        </p:nvGrpSpPr>
        <p:grpSpPr>
          <a:xfrm>
            <a:off x="316864" y="6268027"/>
            <a:ext cx="1817166" cy="390180"/>
            <a:chOff x="7051076" y="5615085"/>
            <a:chExt cx="3364638" cy="722451"/>
          </a:xfrm>
        </p:grpSpPr>
        <p:pic>
          <p:nvPicPr>
            <p:cNvPr id="21" name="图片 20">
              <a:extLst>
                <a:ext uri="{FF2B5EF4-FFF2-40B4-BE49-F238E27FC236}">
                  <a16:creationId xmlns="" xmlns:a16="http://schemas.microsoft.com/office/drawing/2014/main" id="{165EE9C1-78F1-4160-AE74-AE5BFE258B7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51076" y="5615085"/>
              <a:ext cx="1372488" cy="722451"/>
            </a:xfrm>
            <a:prstGeom prst="rect">
              <a:avLst/>
            </a:prstGeom>
          </p:spPr>
        </p:pic>
        <p:pic>
          <p:nvPicPr>
            <p:cNvPr id="22" name="图片 21">
              <a:extLst>
                <a:ext uri="{FF2B5EF4-FFF2-40B4-BE49-F238E27FC236}">
                  <a16:creationId xmlns="" xmlns:a16="http://schemas.microsoft.com/office/drawing/2014/main" id="{EF6162FD-896F-4EDE-B67D-576DD0BE4069}"/>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15000" contrast="8000"/>
                      </a14:imgEffect>
                    </a14:imgLayer>
                  </a14:imgProps>
                </a:ext>
                <a:ext uri="{28A0092B-C50C-407E-A947-70E740481C1C}">
                  <a14:useLocalDpi xmlns:a14="http://schemas.microsoft.com/office/drawing/2010/main" val="0"/>
                </a:ext>
              </a:extLst>
            </a:blip>
            <a:stretch>
              <a:fillRect/>
            </a:stretch>
          </p:blipFill>
          <p:spPr>
            <a:xfrm>
              <a:off x="8592959" y="5754254"/>
              <a:ext cx="1822755" cy="583281"/>
            </a:xfrm>
            <a:prstGeom prst="rect">
              <a:avLst/>
            </a:prstGeom>
            <a:effectLst>
              <a:glow rad="63500">
                <a:schemeClr val="accent5">
                  <a:satMod val="175000"/>
                  <a:alpha val="40000"/>
                </a:schemeClr>
              </a:glow>
            </a:effectLst>
          </p:spPr>
        </p:pic>
      </p:grpSp>
      <p:sp>
        <p:nvSpPr>
          <p:cNvPr id="23" name="文本框 22">
            <a:extLst>
              <a:ext uri="{FF2B5EF4-FFF2-40B4-BE49-F238E27FC236}">
                <a16:creationId xmlns="" xmlns:a16="http://schemas.microsoft.com/office/drawing/2014/main" id="{0991258C-6DC6-44DB-A085-A1AE026AF80D}"/>
              </a:ext>
            </a:extLst>
          </p:cNvPr>
          <p:cNvSpPr txBox="1"/>
          <p:nvPr/>
        </p:nvSpPr>
        <p:spPr>
          <a:xfrm>
            <a:off x="681486" y="222497"/>
            <a:ext cx="7095795" cy="461665"/>
          </a:xfrm>
          <a:prstGeom prst="rect">
            <a:avLst/>
          </a:prstGeom>
          <a:noFill/>
        </p:spPr>
        <p:txBody>
          <a:bodyPr wrap="square" rtlCol="0">
            <a:spAutoFit/>
          </a:bodyPr>
          <a:lstStyle/>
          <a:p>
            <a:r>
              <a:rPr lang="en-US" altLang="zh-CN" sz="2400" dirty="0">
                <a:solidFill>
                  <a:srgbClr val="FF0000"/>
                </a:solidFill>
              </a:rPr>
              <a:t>Investigation on paste level</a:t>
            </a:r>
            <a:endParaRPr lang="zh-CN" altLang="en-US" sz="2400" dirty="0">
              <a:solidFill>
                <a:srgbClr val="FF0000"/>
              </a:solidFill>
            </a:endParaRPr>
          </a:p>
        </p:txBody>
      </p:sp>
      <p:sp>
        <p:nvSpPr>
          <p:cNvPr id="25" name="文本框 24">
            <a:extLst>
              <a:ext uri="{FF2B5EF4-FFF2-40B4-BE49-F238E27FC236}">
                <a16:creationId xmlns="" xmlns:a16="http://schemas.microsoft.com/office/drawing/2014/main" id="{588A87E7-97B5-4623-988C-E5EEAF6763DC}"/>
              </a:ext>
            </a:extLst>
          </p:cNvPr>
          <p:cNvSpPr txBox="1"/>
          <p:nvPr/>
        </p:nvSpPr>
        <p:spPr>
          <a:xfrm>
            <a:off x="681486" y="632740"/>
            <a:ext cx="9400020" cy="646331"/>
          </a:xfrm>
          <a:prstGeom prst="rect">
            <a:avLst/>
          </a:prstGeom>
          <a:noFill/>
        </p:spPr>
        <p:txBody>
          <a:bodyPr wrap="square" rtlCol="0">
            <a:spAutoFit/>
          </a:bodyPr>
          <a:lstStyle/>
          <a:p>
            <a:r>
              <a:rPr lang="en-US" altLang="zh-CN" dirty="0"/>
              <a:t>Hydration heat development</a:t>
            </a:r>
          </a:p>
          <a:p>
            <a:r>
              <a:rPr lang="en-US" altLang="zh-CN" dirty="0"/>
              <a:t>Heat flow</a:t>
            </a:r>
            <a:endParaRPr lang="zh-CN" altLang="en-US" dirty="0"/>
          </a:p>
        </p:txBody>
      </p:sp>
      <p:grpSp>
        <p:nvGrpSpPr>
          <p:cNvPr id="14" name="组合 13">
            <a:extLst>
              <a:ext uri="{FF2B5EF4-FFF2-40B4-BE49-F238E27FC236}">
                <a16:creationId xmlns="" xmlns:a16="http://schemas.microsoft.com/office/drawing/2014/main" id="{E9CCF23F-0079-452B-B07D-16F2727CF60A}"/>
              </a:ext>
            </a:extLst>
          </p:cNvPr>
          <p:cNvGrpSpPr/>
          <p:nvPr/>
        </p:nvGrpSpPr>
        <p:grpSpPr>
          <a:xfrm>
            <a:off x="355025" y="6094265"/>
            <a:ext cx="3226375" cy="889294"/>
            <a:chOff x="355025" y="6094265"/>
            <a:chExt cx="3226375" cy="889294"/>
          </a:xfrm>
        </p:grpSpPr>
        <p:grpSp>
          <p:nvGrpSpPr>
            <p:cNvPr id="15" name="组合 14">
              <a:extLst>
                <a:ext uri="{FF2B5EF4-FFF2-40B4-BE49-F238E27FC236}">
                  <a16:creationId xmlns="" xmlns:a16="http://schemas.microsoft.com/office/drawing/2014/main" id="{85517DBE-FF00-4466-BB54-7A35876F9DCA}"/>
                </a:ext>
              </a:extLst>
            </p:cNvPr>
            <p:cNvGrpSpPr/>
            <p:nvPr/>
          </p:nvGrpSpPr>
          <p:grpSpPr>
            <a:xfrm>
              <a:off x="1149600" y="6094265"/>
              <a:ext cx="2431800" cy="889294"/>
              <a:chOff x="8107146" y="5459605"/>
              <a:chExt cx="4502685" cy="1646604"/>
            </a:xfrm>
          </p:grpSpPr>
          <p:pic>
            <p:nvPicPr>
              <p:cNvPr id="17" name="图片 16">
                <a:extLst>
                  <a:ext uri="{FF2B5EF4-FFF2-40B4-BE49-F238E27FC236}">
                    <a16:creationId xmlns="" xmlns:a16="http://schemas.microsoft.com/office/drawing/2014/main" id="{A954446F-940F-4810-82E2-7442D0FE7689}"/>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15000" contrast="8000"/>
                        </a14:imgEffect>
                      </a14:imgLayer>
                    </a14:imgProps>
                  </a:ext>
                  <a:ext uri="{28A0092B-C50C-407E-A947-70E740481C1C}">
                    <a14:useLocalDpi xmlns:a14="http://schemas.microsoft.com/office/drawing/2010/main" val="0"/>
                  </a:ext>
                </a:extLst>
              </a:blip>
              <a:stretch>
                <a:fillRect/>
              </a:stretch>
            </p:blipFill>
            <p:spPr>
              <a:xfrm>
                <a:off x="8107146" y="5920509"/>
                <a:ext cx="1822754" cy="583281"/>
              </a:xfrm>
              <a:prstGeom prst="rect">
                <a:avLst/>
              </a:prstGeom>
              <a:effectLst>
                <a:glow rad="63500">
                  <a:schemeClr val="accent5">
                    <a:satMod val="175000"/>
                    <a:alpha val="40000"/>
                  </a:schemeClr>
                </a:glow>
              </a:effectLst>
            </p:spPr>
          </p:pic>
          <p:pic>
            <p:nvPicPr>
              <p:cNvPr id="27" name="图片 26">
                <a:extLst>
                  <a:ext uri="{FF2B5EF4-FFF2-40B4-BE49-F238E27FC236}">
                    <a16:creationId xmlns="" xmlns:a16="http://schemas.microsoft.com/office/drawing/2014/main" id="{17B045C0-8637-4475-99E6-0897A6391DB4}"/>
                  </a:ext>
                </a:extLst>
              </p:cNvPr>
              <p:cNvPicPr>
                <a:picLocks noChangeAspect="1"/>
              </p:cNvPicPr>
              <p:nvPr/>
            </p:nvPicPr>
            <p:blipFill>
              <a:blip r:embed="rId5" cstate="print">
                <a:clrChange>
                  <a:clrFrom>
                    <a:srgbClr val="F7FCF8"/>
                  </a:clrFrom>
                  <a:clrTo>
                    <a:srgbClr val="F7FCF8">
                      <a:alpha val="0"/>
                    </a:srgbClr>
                  </a:clrTo>
                </a:clrChange>
                <a:extLst>
                  <a:ext uri="{28A0092B-C50C-407E-A947-70E740481C1C}">
                    <a14:useLocalDpi xmlns:a14="http://schemas.microsoft.com/office/drawing/2010/main" val="0"/>
                  </a:ext>
                </a:extLst>
              </a:blip>
              <a:stretch>
                <a:fillRect/>
              </a:stretch>
            </p:blipFill>
            <p:spPr>
              <a:xfrm>
                <a:off x="9503240" y="5459605"/>
                <a:ext cx="3106591" cy="1646604"/>
              </a:xfrm>
              <a:prstGeom prst="rect">
                <a:avLst/>
              </a:prstGeom>
            </p:spPr>
          </p:pic>
        </p:grpSp>
        <p:pic>
          <p:nvPicPr>
            <p:cNvPr id="16" name="图片 15">
              <a:extLst>
                <a:ext uri="{FF2B5EF4-FFF2-40B4-BE49-F238E27FC236}">
                  <a16:creationId xmlns="" xmlns:a16="http://schemas.microsoft.com/office/drawing/2014/main" id="{E12286C2-2506-4189-9797-0DC538FD8C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025" y="6108700"/>
              <a:ext cx="781050" cy="781050"/>
            </a:xfrm>
            <a:prstGeom prst="rect">
              <a:avLst/>
            </a:prstGeom>
          </p:spPr>
        </p:pic>
      </p:grpSp>
      <p:pic>
        <p:nvPicPr>
          <p:cNvPr id="4" name="图片 3">
            <a:extLst>
              <a:ext uri="{FF2B5EF4-FFF2-40B4-BE49-F238E27FC236}">
                <a16:creationId xmlns="" xmlns:a16="http://schemas.microsoft.com/office/drawing/2014/main" id="{965860AB-F4FF-44E9-B3A2-03B4803CB5FF}"/>
              </a:ext>
            </a:extLst>
          </p:cNvPr>
          <p:cNvPicPr>
            <a:picLocks noChangeAspect="1"/>
          </p:cNvPicPr>
          <p:nvPr/>
        </p:nvPicPr>
        <p:blipFill>
          <a:blip r:embed="rId7"/>
          <a:stretch>
            <a:fillRect/>
          </a:stretch>
        </p:blipFill>
        <p:spPr>
          <a:xfrm>
            <a:off x="836918" y="1562931"/>
            <a:ext cx="5920998" cy="4496398"/>
          </a:xfrm>
          <a:prstGeom prst="rect">
            <a:avLst/>
          </a:prstGeom>
        </p:spPr>
      </p:pic>
    </p:spTree>
    <p:extLst>
      <p:ext uri="{BB962C8B-B14F-4D97-AF65-F5344CB8AC3E}">
        <p14:creationId xmlns:p14="http://schemas.microsoft.com/office/powerpoint/2010/main" val="1395171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5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xEl>
                                              <p:pRg st="4" end="4"/>
                                            </p:txEl>
                                          </p:spTgt>
                                        </p:tgtEl>
                                        <p:attrNameLst>
                                          <p:attrName>style.visibility</p:attrName>
                                        </p:attrNameLst>
                                      </p:cBhvr>
                                      <p:to>
                                        <p:strVal val="visible"/>
                                      </p:to>
                                    </p:set>
                                    <p:animEffect transition="in" filter="fade">
                                      <p:cBhvr>
                                        <p:cTn id="1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 xmlns:a16="http://schemas.microsoft.com/office/drawing/2014/main" id="{A90615A1-CBC6-4DE8-AB63-1E056786580B}"/>
              </a:ext>
            </a:extLst>
          </p:cNvPr>
          <p:cNvSpPr>
            <a:spLocks noGrp="1"/>
          </p:cNvSpPr>
          <p:nvPr>
            <p:ph type="sldNum" sz="quarter" idx="12"/>
          </p:nvPr>
        </p:nvSpPr>
        <p:spPr/>
        <p:txBody>
          <a:bodyPr/>
          <a:lstStyle/>
          <a:p>
            <a:fld id="{74A1CC9B-09A2-494D-8BBA-7EEB1F334007}" type="slidenum">
              <a:rPr lang="zh-CN" altLang="en-US" smtClean="0"/>
              <a:t>12</a:t>
            </a:fld>
            <a:endParaRPr lang="zh-CN" altLang="en-US" dirty="0"/>
          </a:p>
        </p:txBody>
      </p:sp>
      <p:sp>
        <p:nvSpPr>
          <p:cNvPr id="11" name="文本框 10">
            <a:extLst>
              <a:ext uri="{FF2B5EF4-FFF2-40B4-BE49-F238E27FC236}">
                <a16:creationId xmlns="" xmlns:a16="http://schemas.microsoft.com/office/drawing/2014/main" id="{7127E268-9B7D-4C15-844D-00307204F13E}"/>
              </a:ext>
            </a:extLst>
          </p:cNvPr>
          <p:cNvSpPr txBox="1"/>
          <p:nvPr/>
        </p:nvSpPr>
        <p:spPr>
          <a:xfrm>
            <a:off x="681486" y="222497"/>
            <a:ext cx="7095795" cy="461665"/>
          </a:xfrm>
          <a:prstGeom prst="rect">
            <a:avLst/>
          </a:prstGeom>
          <a:noFill/>
        </p:spPr>
        <p:txBody>
          <a:bodyPr wrap="square" rtlCol="0">
            <a:spAutoFit/>
          </a:bodyPr>
          <a:lstStyle/>
          <a:p>
            <a:r>
              <a:rPr lang="en-US" altLang="zh-CN" sz="2400" dirty="0">
                <a:solidFill>
                  <a:srgbClr val="FF0000"/>
                </a:solidFill>
              </a:rPr>
              <a:t>Investigation on paste level</a:t>
            </a:r>
            <a:endParaRPr lang="zh-CN" altLang="en-US" sz="2400" dirty="0">
              <a:solidFill>
                <a:srgbClr val="FF0000"/>
              </a:solidFill>
            </a:endParaRPr>
          </a:p>
        </p:txBody>
      </p:sp>
      <p:sp>
        <p:nvSpPr>
          <p:cNvPr id="15" name="文本框 14">
            <a:extLst>
              <a:ext uri="{FF2B5EF4-FFF2-40B4-BE49-F238E27FC236}">
                <a16:creationId xmlns="" xmlns:a16="http://schemas.microsoft.com/office/drawing/2014/main" id="{A8FEF184-4595-45D2-823F-972AD161D40C}"/>
              </a:ext>
            </a:extLst>
          </p:cNvPr>
          <p:cNvSpPr txBox="1"/>
          <p:nvPr/>
        </p:nvSpPr>
        <p:spPr>
          <a:xfrm>
            <a:off x="681486" y="642265"/>
            <a:ext cx="9400020" cy="369332"/>
          </a:xfrm>
          <a:prstGeom prst="rect">
            <a:avLst/>
          </a:prstGeom>
          <a:noFill/>
        </p:spPr>
        <p:txBody>
          <a:bodyPr wrap="square" rtlCol="0">
            <a:spAutoFit/>
          </a:bodyPr>
          <a:lstStyle/>
          <a:p>
            <a:r>
              <a:rPr lang="en-US" altLang="zh-CN" dirty="0"/>
              <a:t>Hydration heat development</a:t>
            </a:r>
            <a:endParaRPr lang="zh-CN" altLang="en-US" dirty="0"/>
          </a:p>
        </p:txBody>
      </p:sp>
      <p:sp>
        <p:nvSpPr>
          <p:cNvPr id="16" name="文本框 15">
            <a:extLst>
              <a:ext uri="{FF2B5EF4-FFF2-40B4-BE49-F238E27FC236}">
                <a16:creationId xmlns="" xmlns:a16="http://schemas.microsoft.com/office/drawing/2014/main" id="{9D43B9D4-34CA-41F3-8FB0-4AE984981C21}"/>
              </a:ext>
            </a:extLst>
          </p:cNvPr>
          <p:cNvSpPr txBox="1"/>
          <p:nvPr/>
        </p:nvSpPr>
        <p:spPr>
          <a:xfrm>
            <a:off x="681486" y="944588"/>
            <a:ext cx="9400020" cy="369332"/>
          </a:xfrm>
          <a:prstGeom prst="rect">
            <a:avLst/>
          </a:prstGeom>
          <a:noFill/>
        </p:spPr>
        <p:txBody>
          <a:bodyPr wrap="square" rtlCol="0">
            <a:spAutoFit/>
          </a:bodyPr>
          <a:lstStyle/>
          <a:p>
            <a:r>
              <a:rPr lang="en-US" altLang="zh-CN" dirty="0"/>
              <a:t>Cumulative heat</a:t>
            </a:r>
            <a:endParaRPr lang="zh-CN" altLang="en-US" dirty="0"/>
          </a:p>
        </p:txBody>
      </p:sp>
      <p:sp>
        <p:nvSpPr>
          <p:cNvPr id="14" name="文本框 13">
            <a:extLst>
              <a:ext uri="{FF2B5EF4-FFF2-40B4-BE49-F238E27FC236}">
                <a16:creationId xmlns="" xmlns:a16="http://schemas.microsoft.com/office/drawing/2014/main" id="{DF691A28-E618-417E-9B86-300200FA2DBF}"/>
              </a:ext>
            </a:extLst>
          </p:cNvPr>
          <p:cNvSpPr txBox="1"/>
          <p:nvPr/>
        </p:nvSpPr>
        <p:spPr>
          <a:xfrm>
            <a:off x="7025902" y="2371161"/>
            <a:ext cx="4946927" cy="3416320"/>
          </a:xfrm>
          <a:prstGeom prst="rect">
            <a:avLst/>
          </a:prstGeom>
          <a:noFill/>
        </p:spPr>
        <p:txBody>
          <a:bodyPr wrap="square" rtlCol="0">
            <a:spAutoFit/>
          </a:bodyPr>
          <a:lstStyle/>
          <a:p>
            <a:pPr marL="285750" indent="-285750" algn="just">
              <a:buFont typeface="Arial" panose="020B0604020202020204" pitchFamily="34" charset="0"/>
              <a:buChar char="•"/>
            </a:pPr>
            <a:r>
              <a:rPr lang="en-US" altLang="zh-CN" dirty="0"/>
              <a:t>In MBA, the heat development before 40 hours is even lower than that of M300.</a:t>
            </a:r>
          </a:p>
          <a:p>
            <a:pPr marL="285750" indent="-285750" algn="just">
              <a:buFont typeface="Arial" panose="020B0604020202020204" pitchFamily="34" charset="0"/>
              <a:buChar char="•"/>
            </a:pPr>
            <a:endParaRPr lang="en-US" altLang="zh-CN" dirty="0"/>
          </a:p>
          <a:p>
            <a:pPr marL="285750" indent="-285750" algn="just">
              <a:buFont typeface="Arial" panose="020B0604020202020204" pitchFamily="34" charset="0"/>
              <a:buChar char="•"/>
            </a:pPr>
            <a:r>
              <a:rPr lang="en-US" altLang="zh-CN" dirty="0"/>
              <a:t>A reversal in heat development trend was observed that the total heat generated in MBA is higher than M300 at the end.</a:t>
            </a:r>
          </a:p>
          <a:p>
            <a:pPr marL="285750" indent="-285750" algn="just">
              <a:buFont typeface="Arial" panose="020B0604020202020204" pitchFamily="34" charset="0"/>
              <a:buChar char="•"/>
            </a:pPr>
            <a:endParaRPr lang="en-US" altLang="zh-CN" dirty="0"/>
          </a:p>
          <a:p>
            <a:pPr marL="285750" indent="-285750" algn="just">
              <a:buFont typeface="Arial" panose="020B0604020202020204" pitchFamily="34" charset="0"/>
              <a:buChar char="•"/>
            </a:pPr>
            <a:r>
              <a:rPr lang="en-US" altLang="zh-CN" dirty="0"/>
              <a:t>Thermal treatment activated BA samples and mainly contribute to the early-stage heat development.</a:t>
            </a:r>
          </a:p>
          <a:p>
            <a:pPr algn="just"/>
            <a:endParaRPr lang="en-US" altLang="zh-CN" dirty="0"/>
          </a:p>
          <a:p>
            <a:pPr algn="just"/>
            <a:endParaRPr lang="zh-CN" altLang="en-US" dirty="0">
              <a:solidFill>
                <a:schemeClr val="bg1"/>
              </a:solidFill>
            </a:endParaRPr>
          </a:p>
        </p:txBody>
      </p:sp>
      <p:grpSp>
        <p:nvGrpSpPr>
          <p:cNvPr id="22" name="组合 21">
            <a:extLst>
              <a:ext uri="{FF2B5EF4-FFF2-40B4-BE49-F238E27FC236}">
                <a16:creationId xmlns="" xmlns:a16="http://schemas.microsoft.com/office/drawing/2014/main" id="{273CE9E8-0725-4F10-B09A-27981E33C45F}"/>
              </a:ext>
            </a:extLst>
          </p:cNvPr>
          <p:cNvGrpSpPr/>
          <p:nvPr/>
        </p:nvGrpSpPr>
        <p:grpSpPr>
          <a:xfrm>
            <a:off x="355025" y="6094265"/>
            <a:ext cx="3226375" cy="889294"/>
            <a:chOff x="355025" y="6094265"/>
            <a:chExt cx="3226375" cy="889294"/>
          </a:xfrm>
        </p:grpSpPr>
        <p:grpSp>
          <p:nvGrpSpPr>
            <p:cNvPr id="23" name="组合 22">
              <a:extLst>
                <a:ext uri="{FF2B5EF4-FFF2-40B4-BE49-F238E27FC236}">
                  <a16:creationId xmlns="" xmlns:a16="http://schemas.microsoft.com/office/drawing/2014/main" id="{E391D37C-DB23-416D-8E8C-87AE2C677CBA}"/>
                </a:ext>
              </a:extLst>
            </p:cNvPr>
            <p:cNvGrpSpPr/>
            <p:nvPr/>
          </p:nvGrpSpPr>
          <p:grpSpPr>
            <a:xfrm>
              <a:off x="1149600" y="6094265"/>
              <a:ext cx="2431800" cy="889294"/>
              <a:chOff x="8107146" y="5459605"/>
              <a:chExt cx="4502685" cy="1646604"/>
            </a:xfrm>
          </p:grpSpPr>
          <p:pic>
            <p:nvPicPr>
              <p:cNvPr id="25" name="图片 24">
                <a:extLst>
                  <a:ext uri="{FF2B5EF4-FFF2-40B4-BE49-F238E27FC236}">
                    <a16:creationId xmlns="" xmlns:a16="http://schemas.microsoft.com/office/drawing/2014/main" id="{18F61D64-F6DD-49CB-9805-DD7C5CA4608A}"/>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15000" contrast="8000"/>
                        </a14:imgEffect>
                      </a14:imgLayer>
                    </a14:imgProps>
                  </a:ext>
                  <a:ext uri="{28A0092B-C50C-407E-A947-70E740481C1C}">
                    <a14:useLocalDpi xmlns:a14="http://schemas.microsoft.com/office/drawing/2010/main" val="0"/>
                  </a:ext>
                </a:extLst>
              </a:blip>
              <a:stretch>
                <a:fillRect/>
              </a:stretch>
            </p:blipFill>
            <p:spPr>
              <a:xfrm>
                <a:off x="8107146" y="5920509"/>
                <a:ext cx="1822754" cy="583281"/>
              </a:xfrm>
              <a:prstGeom prst="rect">
                <a:avLst/>
              </a:prstGeom>
              <a:effectLst>
                <a:glow rad="63500">
                  <a:schemeClr val="accent5">
                    <a:satMod val="175000"/>
                    <a:alpha val="40000"/>
                  </a:schemeClr>
                </a:glow>
              </a:effectLst>
            </p:spPr>
          </p:pic>
          <p:pic>
            <p:nvPicPr>
              <p:cNvPr id="26" name="图片 25">
                <a:extLst>
                  <a:ext uri="{FF2B5EF4-FFF2-40B4-BE49-F238E27FC236}">
                    <a16:creationId xmlns="" xmlns:a16="http://schemas.microsoft.com/office/drawing/2014/main" id="{3AFA1B95-1F7D-4A47-9BAB-CD96DC60B60F}"/>
                  </a:ext>
                </a:extLst>
              </p:cNvPr>
              <p:cNvPicPr>
                <a:picLocks noChangeAspect="1"/>
              </p:cNvPicPr>
              <p:nvPr/>
            </p:nvPicPr>
            <p:blipFill>
              <a:blip r:embed="rId4" cstate="print">
                <a:clrChange>
                  <a:clrFrom>
                    <a:srgbClr val="F7FCF8"/>
                  </a:clrFrom>
                  <a:clrTo>
                    <a:srgbClr val="F7FCF8">
                      <a:alpha val="0"/>
                    </a:srgbClr>
                  </a:clrTo>
                </a:clrChange>
                <a:extLst>
                  <a:ext uri="{28A0092B-C50C-407E-A947-70E740481C1C}">
                    <a14:useLocalDpi xmlns:a14="http://schemas.microsoft.com/office/drawing/2010/main" val="0"/>
                  </a:ext>
                </a:extLst>
              </a:blip>
              <a:stretch>
                <a:fillRect/>
              </a:stretch>
            </p:blipFill>
            <p:spPr>
              <a:xfrm>
                <a:off x="9503240" y="5459605"/>
                <a:ext cx="3106591" cy="1646604"/>
              </a:xfrm>
              <a:prstGeom prst="rect">
                <a:avLst/>
              </a:prstGeom>
            </p:spPr>
          </p:pic>
        </p:grpSp>
        <p:pic>
          <p:nvPicPr>
            <p:cNvPr id="24" name="图片 23">
              <a:extLst>
                <a:ext uri="{FF2B5EF4-FFF2-40B4-BE49-F238E27FC236}">
                  <a16:creationId xmlns="" xmlns:a16="http://schemas.microsoft.com/office/drawing/2014/main" id="{1820E81C-AA5D-4463-9E34-36BFA81E14C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025" y="6108700"/>
              <a:ext cx="781050" cy="781050"/>
            </a:xfrm>
            <a:prstGeom prst="rect">
              <a:avLst/>
            </a:prstGeom>
          </p:spPr>
        </p:pic>
      </p:grpSp>
      <p:pic>
        <p:nvPicPr>
          <p:cNvPr id="4" name="图片 3">
            <a:extLst>
              <a:ext uri="{FF2B5EF4-FFF2-40B4-BE49-F238E27FC236}">
                <a16:creationId xmlns="" xmlns:a16="http://schemas.microsoft.com/office/drawing/2014/main" id="{F56A60E3-7033-430B-90B4-49D3043D1880}"/>
              </a:ext>
            </a:extLst>
          </p:cNvPr>
          <p:cNvPicPr>
            <a:picLocks noChangeAspect="1"/>
          </p:cNvPicPr>
          <p:nvPr/>
        </p:nvPicPr>
        <p:blipFill>
          <a:blip r:embed="rId6"/>
          <a:stretch>
            <a:fillRect/>
          </a:stretch>
        </p:blipFill>
        <p:spPr>
          <a:xfrm>
            <a:off x="816528" y="1624097"/>
            <a:ext cx="5810774" cy="3939938"/>
          </a:xfrm>
          <a:prstGeom prst="rect">
            <a:avLst/>
          </a:prstGeom>
        </p:spPr>
      </p:pic>
    </p:spTree>
    <p:extLst>
      <p:ext uri="{BB962C8B-B14F-4D97-AF65-F5344CB8AC3E}">
        <p14:creationId xmlns:p14="http://schemas.microsoft.com/office/powerpoint/2010/main" val="200973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fade">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fade">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xEl>
                                              <p:pRg st="4" end="4"/>
                                            </p:txEl>
                                          </p:spTgt>
                                        </p:tgtEl>
                                        <p:attrNameLst>
                                          <p:attrName>style.visibility</p:attrName>
                                        </p:attrNameLst>
                                      </p:cBhvr>
                                      <p:to>
                                        <p:strVal val="visible"/>
                                      </p:to>
                                    </p:set>
                                    <p:animEffect transition="in" filter="fade">
                                      <p:cBhvr>
                                        <p:cTn id="17"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灯片编号占位符 1">
            <a:extLst>
              <a:ext uri="{FF2B5EF4-FFF2-40B4-BE49-F238E27FC236}">
                <a16:creationId xmlns="" xmlns:a16="http://schemas.microsoft.com/office/drawing/2014/main" id="{A90615A1-CBC6-4DE8-AB63-1E056786580B}"/>
              </a:ext>
            </a:extLst>
          </p:cNvPr>
          <p:cNvSpPr>
            <a:spLocks noGrp="1"/>
          </p:cNvSpPr>
          <p:nvPr>
            <p:ph type="sldNum" sz="quarter" idx="12"/>
          </p:nvPr>
        </p:nvSpPr>
        <p:spPr/>
        <p:txBody>
          <a:bodyPr/>
          <a:lstStyle/>
          <a:p>
            <a:fld id="{74A1CC9B-09A2-494D-8BBA-7EEB1F334007}" type="slidenum">
              <a:rPr lang="zh-CN" altLang="en-US" smtClean="0"/>
              <a:t>13</a:t>
            </a:fld>
            <a:endParaRPr lang="zh-CN" altLang="en-US"/>
          </a:p>
        </p:txBody>
      </p:sp>
      <p:graphicFrame>
        <p:nvGraphicFramePr>
          <p:cNvPr id="11" name="图表 10">
            <a:extLst>
              <a:ext uri="{FF2B5EF4-FFF2-40B4-BE49-F238E27FC236}">
                <a16:creationId xmlns="" xmlns:a16="http://schemas.microsoft.com/office/drawing/2014/main" id="{4F4D7343-CC34-4B7C-AA11-748700B8BF72}"/>
              </a:ext>
            </a:extLst>
          </p:cNvPr>
          <p:cNvGraphicFramePr/>
          <p:nvPr>
            <p:extLst>
              <p:ext uri="{D42A27DB-BD31-4B8C-83A1-F6EECF244321}">
                <p14:modId xmlns:p14="http://schemas.microsoft.com/office/powerpoint/2010/main" val="3155501946"/>
              </p:ext>
            </p:extLst>
          </p:nvPr>
        </p:nvGraphicFramePr>
        <p:xfrm>
          <a:off x="755373" y="1862589"/>
          <a:ext cx="6805035" cy="3896482"/>
        </p:xfrm>
        <a:graphic>
          <a:graphicData uri="http://schemas.openxmlformats.org/drawingml/2006/chart">
            <c:chart xmlns:c="http://schemas.openxmlformats.org/drawingml/2006/chart" xmlns:r="http://schemas.openxmlformats.org/officeDocument/2006/relationships" r:id="rId2"/>
          </a:graphicData>
        </a:graphic>
      </p:graphicFrame>
      <p:sp>
        <p:nvSpPr>
          <p:cNvPr id="5" name="文本框 4">
            <a:extLst>
              <a:ext uri="{FF2B5EF4-FFF2-40B4-BE49-F238E27FC236}">
                <a16:creationId xmlns="" xmlns:a16="http://schemas.microsoft.com/office/drawing/2014/main" id="{1AC4A744-BC39-4A8C-9582-FB4BB91451E5}"/>
              </a:ext>
            </a:extLst>
          </p:cNvPr>
          <p:cNvSpPr txBox="1"/>
          <p:nvPr/>
        </p:nvSpPr>
        <p:spPr>
          <a:xfrm>
            <a:off x="7777281" y="2690336"/>
            <a:ext cx="4292600" cy="1477328"/>
          </a:xfrm>
          <a:prstGeom prst="rect">
            <a:avLst/>
          </a:prstGeom>
          <a:noFill/>
        </p:spPr>
        <p:txBody>
          <a:bodyPr wrap="square" rtlCol="0">
            <a:spAutoFit/>
          </a:bodyPr>
          <a:lstStyle/>
          <a:p>
            <a:r>
              <a:rPr lang="en-US" altLang="zh-CN" dirty="0"/>
              <a:t>The highest: pure cement</a:t>
            </a:r>
          </a:p>
          <a:p>
            <a:endParaRPr lang="en-US" altLang="zh-CN" dirty="0"/>
          </a:p>
          <a:p>
            <a:r>
              <a:rPr lang="en-US" altLang="zh-CN" dirty="0"/>
              <a:t>The lowest: 10% CBA</a:t>
            </a:r>
          </a:p>
          <a:p>
            <a:endParaRPr lang="en-US" altLang="zh-CN" dirty="0"/>
          </a:p>
          <a:p>
            <a:r>
              <a:rPr lang="en-US" altLang="zh-CN" dirty="0"/>
              <a:t>Performance: MTBA&gt;MBA&gt;M300&gt;CBA</a:t>
            </a:r>
          </a:p>
        </p:txBody>
      </p:sp>
      <p:sp>
        <p:nvSpPr>
          <p:cNvPr id="12" name="文本框 11">
            <a:extLst>
              <a:ext uri="{FF2B5EF4-FFF2-40B4-BE49-F238E27FC236}">
                <a16:creationId xmlns="" xmlns:a16="http://schemas.microsoft.com/office/drawing/2014/main" id="{0EEE4F7B-5C00-4007-8C3C-8A2F3C15363B}"/>
              </a:ext>
            </a:extLst>
          </p:cNvPr>
          <p:cNvSpPr txBox="1"/>
          <p:nvPr/>
        </p:nvSpPr>
        <p:spPr>
          <a:xfrm>
            <a:off x="681486" y="222497"/>
            <a:ext cx="7095795" cy="461665"/>
          </a:xfrm>
          <a:prstGeom prst="rect">
            <a:avLst/>
          </a:prstGeom>
          <a:noFill/>
        </p:spPr>
        <p:txBody>
          <a:bodyPr wrap="square" rtlCol="0">
            <a:spAutoFit/>
          </a:bodyPr>
          <a:lstStyle/>
          <a:p>
            <a:r>
              <a:rPr lang="en-US" altLang="zh-CN" sz="2400" dirty="0">
                <a:solidFill>
                  <a:srgbClr val="FF0000"/>
                </a:solidFill>
              </a:rPr>
              <a:t>Investigation on paste level</a:t>
            </a:r>
            <a:endParaRPr lang="zh-CN" altLang="en-US" sz="2400" dirty="0">
              <a:solidFill>
                <a:srgbClr val="FF0000"/>
              </a:solidFill>
            </a:endParaRPr>
          </a:p>
        </p:txBody>
      </p:sp>
      <p:sp>
        <p:nvSpPr>
          <p:cNvPr id="15" name="文本框 14">
            <a:extLst>
              <a:ext uri="{FF2B5EF4-FFF2-40B4-BE49-F238E27FC236}">
                <a16:creationId xmlns="" xmlns:a16="http://schemas.microsoft.com/office/drawing/2014/main" id="{2160B2CA-0275-4587-914D-5BBE0A247668}"/>
              </a:ext>
            </a:extLst>
          </p:cNvPr>
          <p:cNvSpPr txBox="1"/>
          <p:nvPr/>
        </p:nvSpPr>
        <p:spPr>
          <a:xfrm>
            <a:off x="681486" y="632740"/>
            <a:ext cx="9400020" cy="646331"/>
          </a:xfrm>
          <a:prstGeom prst="rect">
            <a:avLst/>
          </a:prstGeom>
          <a:noFill/>
        </p:spPr>
        <p:txBody>
          <a:bodyPr wrap="square" rtlCol="0">
            <a:spAutoFit/>
          </a:bodyPr>
          <a:lstStyle/>
          <a:p>
            <a:r>
              <a:rPr lang="en-US" altLang="zh-CN" dirty="0"/>
              <a:t>Compressive strength of paste</a:t>
            </a:r>
          </a:p>
          <a:p>
            <a:r>
              <a:rPr lang="en-US" altLang="zh-CN" dirty="0"/>
              <a:t>Reference M300: Pure sand with no reactivity</a:t>
            </a:r>
            <a:r>
              <a:rPr lang="en-US" altLang="zh-CN" dirty="0">
                <a:solidFill>
                  <a:schemeClr val="bg1"/>
                </a:solidFill>
              </a:rPr>
              <a:t>.</a:t>
            </a:r>
            <a:endParaRPr lang="zh-CN" altLang="en-US" dirty="0">
              <a:solidFill>
                <a:schemeClr val="bg1"/>
              </a:solidFill>
            </a:endParaRPr>
          </a:p>
        </p:txBody>
      </p:sp>
      <p:grpSp>
        <p:nvGrpSpPr>
          <p:cNvPr id="13" name="组合 12">
            <a:extLst>
              <a:ext uri="{FF2B5EF4-FFF2-40B4-BE49-F238E27FC236}">
                <a16:creationId xmlns="" xmlns:a16="http://schemas.microsoft.com/office/drawing/2014/main" id="{70D0D60E-976E-4FAE-98D7-9CF16872866F}"/>
              </a:ext>
            </a:extLst>
          </p:cNvPr>
          <p:cNvGrpSpPr/>
          <p:nvPr/>
        </p:nvGrpSpPr>
        <p:grpSpPr>
          <a:xfrm>
            <a:off x="355025" y="6094265"/>
            <a:ext cx="3226375" cy="889294"/>
            <a:chOff x="355025" y="6094265"/>
            <a:chExt cx="3226375" cy="889294"/>
          </a:xfrm>
        </p:grpSpPr>
        <p:grpSp>
          <p:nvGrpSpPr>
            <p:cNvPr id="21" name="组合 20">
              <a:extLst>
                <a:ext uri="{FF2B5EF4-FFF2-40B4-BE49-F238E27FC236}">
                  <a16:creationId xmlns="" xmlns:a16="http://schemas.microsoft.com/office/drawing/2014/main" id="{BC2F85D1-B12F-4CBF-90E4-FA964A1A3467}"/>
                </a:ext>
              </a:extLst>
            </p:cNvPr>
            <p:cNvGrpSpPr/>
            <p:nvPr/>
          </p:nvGrpSpPr>
          <p:grpSpPr>
            <a:xfrm>
              <a:off x="1149600" y="6094265"/>
              <a:ext cx="2431800" cy="889294"/>
              <a:chOff x="8107146" y="5459605"/>
              <a:chExt cx="4502685" cy="1646604"/>
            </a:xfrm>
          </p:grpSpPr>
          <p:pic>
            <p:nvPicPr>
              <p:cNvPr id="23" name="图片 22">
                <a:extLst>
                  <a:ext uri="{FF2B5EF4-FFF2-40B4-BE49-F238E27FC236}">
                    <a16:creationId xmlns="" xmlns:a16="http://schemas.microsoft.com/office/drawing/2014/main" id="{30B4B38A-7F15-4900-9013-87224E873F42}"/>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15000" contrast="8000"/>
                        </a14:imgEffect>
                      </a14:imgLayer>
                    </a14:imgProps>
                  </a:ext>
                  <a:ext uri="{28A0092B-C50C-407E-A947-70E740481C1C}">
                    <a14:useLocalDpi xmlns:a14="http://schemas.microsoft.com/office/drawing/2010/main" val="0"/>
                  </a:ext>
                </a:extLst>
              </a:blip>
              <a:stretch>
                <a:fillRect/>
              </a:stretch>
            </p:blipFill>
            <p:spPr>
              <a:xfrm>
                <a:off x="8107146" y="5920509"/>
                <a:ext cx="1822754" cy="583281"/>
              </a:xfrm>
              <a:prstGeom prst="rect">
                <a:avLst/>
              </a:prstGeom>
              <a:effectLst>
                <a:glow rad="63500">
                  <a:schemeClr val="accent5">
                    <a:satMod val="175000"/>
                    <a:alpha val="40000"/>
                  </a:schemeClr>
                </a:glow>
              </a:effectLst>
            </p:spPr>
          </p:pic>
          <p:pic>
            <p:nvPicPr>
              <p:cNvPr id="24" name="图片 23">
                <a:extLst>
                  <a:ext uri="{FF2B5EF4-FFF2-40B4-BE49-F238E27FC236}">
                    <a16:creationId xmlns="" xmlns:a16="http://schemas.microsoft.com/office/drawing/2014/main" id="{22B30C62-B6E9-49BA-A621-BFBC763248A6}"/>
                  </a:ext>
                </a:extLst>
              </p:cNvPr>
              <p:cNvPicPr>
                <a:picLocks noChangeAspect="1"/>
              </p:cNvPicPr>
              <p:nvPr/>
            </p:nvPicPr>
            <p:blipFill>
              <a:blip r:embed="rId5" cstate="print">
                <a:clrChange>
                  <a:clrFrom>
                    <a:srgbClr val="F7FCF8"/>
                  </a:clrFrom>
                  <a:clrTo>
                    <a:srgbClr val="F7FCF8">
                      <a:alpha val="0"/>
                    </a:srgbClr>
                  </a:clrTo>
                </a:clrChange>
                <a:extLst>
                  <a:ext uri="{28A0092B-C50C-407E-A947-70E740481C1C}">
                    <a14:useLocalDpi xmlns:a14="http://schemas.microsoft.com/office/drawing/2010/main" val="0"/>
                  </a:ext>
                </a:extLst>
              </a:blip>
              <a:stretch>
                <a:fillRect/>
              </a:stretch>
            </p:blipFill>
            <p:spPr>
              <a:xfrm>
                <a:off x="9503240" y="5459605"/>
                <a:ext cx="3106591" cy="1646604"/>
              </a:xfrm>
              <a:prstGeom prst="rect">
                <a:avLst/>
              </a:prstGeom>
            </p:spPr>
          </p:pic>
        </p:grpSp>
        <p:pic>
          <p:nvPicPr>
            <p:cNvPr id="22" name="图片 21">
              <a:extLst>
                <a:ext uri="{FF2B5EF4-FFF2-40B4-BE49-F238E27FC236}">
                  <a16:creationId xmlns="" xmlns:a16="http://schemas.microsoft.com/office/drawing/2014/main" id="{44382111-D5DC-485E-BEA4-23A0688C377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025" y="6108700"/>
              <a:ext cx="781050" cy="781050"/>
            </a:xfrm>
            <a:prstGeom prst="rect">
              <a:avLst/>
            </a:prstGeom>
          </p:spPr>
        </p:pic>
      </p:grpSp>
    </p:spTree>
    <p:extLst>
      <p:ext uri="{BB962C8B-B14F-4D97-AF65-F5344CB8AC3E}">
        <p14:creationId xmlns:p14="http://schemas.microsoft.com/office/powerpoint/2010/main" val="18952524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灯片编号占位符 1">
            <a:extLst>
              <a:ext uri="{FF2B5EF4-FFF2-40B4-BE49-F238E27FC236}">
                <a16:creationId xmlns="" xmlns:a16="http://schemas.microsoft.com/office/drawing/2014/main" id="{3912DAC6-41D6-44DD-A102-3F72DCCE5BDF}"/>
              </a:ext>
            </a:extLst>
          </p:cNvPr>
          <p:cNvSpPr>
            <a:spLocks noGrp="1"/>
          </p:cNvSpPr>
          <p:nvPr>
            <p:ph type="sldNum" sz="quarter" idx="12"/>
          </p:nvPr>
        </p:nvSpPr>
        <p:spPr/>
        <p:txBody>
          <a:bodyPr/>
          <a:lstStyle/>
          <a:p>
            <a:fld id="{74A1CC9B-09A2-494D-8BBA-7EEB1F334007}" type="slidenum">
              <a:rPr lang="zh-CN" altLang="en-US" smtClean="0"/>
              <a:t>14</a:t>
            </a:fld>
            <a:endParaRPr lang="zh-CN" altLang="en-US" dirty="0"/>
          </a:p>
        </p:txBody>
      </p:sp>
      <p:sp>
        <p:nvSpPr>
          <p:cNvPr id="3" name="文本框 2">
            <a:extLst>
              <a:ext uri="{FF2B5EF4-FFF2-40B4-BE49-F238E27FC236}">
                <a16:creationId xmlns="" xmlns:a16="http://schemas.microsoft.com/office/drawing/2014/main" id="{2E342BED-529F-4BE5-B9CC-22A4F3ADD476}"/>
              </a:ext>
            </a:extLst>
          </p:cNvPr>
          <p:cNvSpPr txBox="1"/>
          <p:nvPr/>
        </p:nvSpPr>
        <p:spPr>
          <a:xfrm>
            <a:off x="681486" y="1131093"/>
            <a:ext cx="10413234" cy="4247317"/>
          </a:xfrm>
          <a:prstGeom prst="rect">
            <a:avLst/>
          </a:prstGeom>
          <a:noFill/>
        </p:spPr>
        <p:txBody>
          <a:bodyPr wrap="square" rtlCol="0">
            <a:spAutoFit/>
          </a:bodyPr>
          <a:lstStyle/>
          <a:p>
            <a:pPr marL="285750" lvl="0" indent="-285750" algn="just">
              <a:buFont typeface="Arial" panose="020B0604020202020204" pitchFamily="34" charset="0"/>
              <a:buChar char="•"/>
            </a:pPr>
            <a:r>
              <a:rPr lang="en-GB" altLang="zh-CN" dirty="0"/>
              <a:t>The mechanical treatment is effective in removing the metallic aluminum content in BA, and the remaining metallic aluminum could be further removed by oxidation through thermal treatment.</a:t>
            </a:r>
          </a:p>
          <a:p>
            <a:pPr marL="285750" lvl="0" indent="-285750" algn="just">
              <a:buFont typeface="Arial" panose="020B0604020202020204" pitchFamily="34" charset="0"/>
              <a:buChar char="•"/>
            </a:pPr>
            <a:endParaRPr lang="zh-CN" altLang="zh-CN" dirty="0"/>
          </a:p>
          <a:p>
            <a:pPr marL="285750" lvl="0" indent="-285750" algn="just">
              <a:buFont typeface="Arial" panose="020B0604020202020204" pitchFamily="34" charset="0"/>
              <a:buChar char="•"/>
            </a:pPr>
            <a:r>
              <a:rPr lang="en-GB" altLang="zh-CN" dirty="0"/>
              <a:t>According to the results of compressive strength and hydration heat, both MBA and MTBA works better than pure sand, which proves the contribution of BA to the hydration process. The difference between MBA and MTBA indicates that thermal treatment could increase the reactivity of BA particles.</a:t>
            </a:r>
          </a:p>
          <a:p>
            <a:pPr marL="285750" lvl="0" indent="-285750" algn="just">
              <a:buFont typeface="Arial" panose="020B0604020202020204" pitchFamily="34" charset="0"/>
              <a:buChar char="•"/>
            </a:pPr>
            <a:endParaRPr lang="zh-CN" altLang="zh-CN" dirty="0"/>
          </a:p>
          <a:p>
            <a:pPr marL="285750" lvl="0" indent="-285750" algn="just">
              <a:buFont typeface="Arial" panose="020B0604020202020204" pitchFamily="34" charset="0"/>
              <a:buChar char="•"/>
            </a:pPr>
            <a:r>
              <a:rPr lang="en-GB" altLang="zh-CN" dirty="0"/>
              <a:t>The result of this study also indicates that MBA is already good enough to be used as filler substitute material in concrete since the 7-day and 28-day compressive strength of mortar strength with 10% MBA is higher than that with same amount of M300.</a:t>
            </a:r>
            <a:endParaRPr lang="zh-CN" altLang="zh-CN" dirty="0"/>
          </a:p>
          <a:p>
            <a:pPr marL="285750" lvl="0" indent="-285750" algn="just">
              <a:buFont typeface="Arial" panose="020B0604020202020204" pitchFamily="34" charset="0"/>
              <a:buChar char="•"/>
            </a:pPr>
            <a:endParaRPr lang="en-US" altLang="zh-CN" dirty="0"/>
          </a:p>
          <a:p>
            <a:pPr marL="285750" lvl="0" indent="-285750" algn="just">
              <a:buFont typeface="Arial" panose="020B0604020202020204" pitchFamily="34" charset="0"/>
              <a:buChar char="•"/>
            </a:pPr>
            <a:endParaRPr lang="en-US" altLang="zh-CN" dirty="0"/>
          </a:p>
          <a:p>
            <a:pPr marL="285750" lvl="0" indent="-285750" algn="just">
              <a:buFont typeface="Arial" panose="020B0604020202020204" pitchFamily="34" charset="0"/>
              <a:buChar char="•"/>
            </a:pPr>
            <a:endParaRPr lang="en-US" altLang="zh-CN" dirty="0"/>
          </a:p>
          <a:p>
            <a:endParaRPr lang="zh-CN" altLang="zh-CN" dirty="0"/>
          </a:p>
          <a:p>
            <a:endParaRPr lang="zh-CN" altLang="en-US" dirty="0"/>
          </a:p>
        </p:txBody>
      </p:sp>
      <p:sp>
        <p:nvSpPr>
          <p:cNvPr id="9" name="文本框 8">
            <a:extLst>
              <a:ext uri="{FF2B5EF4-FFF2-40B4-BE49-F238E27FC236}">
                <a16:creationId xmlns="" xmlns:a16="http://schemas.microsoft.com/office/drawing/2014/main" id="{D5832030-1A06-4B54-A584-6AE725372112}"/>
              </a:ext>
            </a:extLst>
          </p:cNvPr>
          <p:cNvSpPr txBox="1"/>
          <p:nvPr/>
        </p:nvSpPr>
        <p:spPr>
          <a:xfrm>
            <a:off x="681486" y="222497"/>
            <a:ext cx="7095795" cy="461665"/>
          </a:xfrm>
          <a:prstGeom prst="rect">
            <a:avLst/>
          </a:prstGeom>
          <a:noFill/>
        </p:spPr>
        <p:txBody>
          <a:bodyPr wrap="square" rtlCol="0">
            <a:spAutoFit/>
          </a:bodyPr>
          <a:lstStyle/>
          <a:p>
            <a:r>
              <a:rPr lang="en-US" altLang="zh-CN" sz="2400" dirty="0">
                <a:solidFill>
                  <a:srgbClr val="FF0000"/>
                </a:solidFill>
              </a:rPr>
              <a:t>Conclusions</a:t>
            </a:r>
            <a:endParaRPr lang="zh-CN" altLang="en-US" sz="2400" dirty="0">
              <a:solidFill>
                <a:srgbClr val="FF0000"/>
              </a:solidFill>
            </a:endParaRPr>
          </a:p>
        </p:txBody>
      </p:sp>
      <p:grpSp>
        <p:nvGrpSpPr>
          <p:cNvPr id="14" name="组合 13">
            <a:extLst>
              <a:ext uri="{FF2B5EF4-FFF2-40B4-BE49-F238E27FC236}">
                <a16:creationId xmlns="" xmlns:a16="http://schemas.microsoft.com/office/drawing/2014/main" id="{BAC29033-AD4F-4ED6-AE91-8F024EF6F76C}"/>
              </a:ext>
            </a:extLst>
          </p:cNvPr>
          <p:cNvGrpSpPr/>
          <p:nvPr/>
        </p:nvGrpSpPr>
        <p:grpSpPr>
          <a:xfrm>
            <a:off x="355025" y="6094265"/>
            <a:ext cx="3226375" cy="889294"/>
            <a:chOff x="355025" y="6094265"/>
            <a:chExt cx="3226375" cy="889294"/>
          </a:xfrm>
        </p:grpSpPr>
        <p:grpSp>
          <p:nvGrpSpPr>
            <p:cNvPr id="15" name="组合 14">
              <a:extLst>
                <a:ext uri="{FF2B5EF4-FFF2-40B4-BE49-F238E27FC236}">
                  <a16:creationId xmlns="" xmlns:a16="http://schemas.microsoft.com/office/drawing/2014/main" id="{7AEEE56F-2215-4F4F-A521-E1B180FC6D6E}"/>
                </a:ext>
              </a:extLst>
            </p:cNvPr>
            <p:cNvGrpSpPr/>
            <p:nvPr/>
          </p:nvGrpSpPr>
          <p:grpSpPr>
            <a:xfrm>
              <a:off x="1149600" y="6094265"/>
              <a:ext cx="2431800" cy="889294"/>
              <a:chOff x="8107146" y="5459605"/>
              <a:chExt cx="4502685" cy="1646604"/>
            </a:xfrm>
          </p:grpSpPr>
          <p:pic>
            <p:nvPicPr>
              <p:cNvPr id="17" name="图片 16">
                <a:extLst>
                  <a:ext uri="{FF2B5EF4-FFF2-40B4-BE49-F238E27FC236}">
                    <a16:creationId xmlns="" xmlns:a16="http://schemas.microsoft.com/office/drawing/2014/main" id="{204E260C-4E69-4B3D-8AA9-CBFFCBA56F02}"/>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15000" contrast="8000"/>
                        </a14:imgEffect>
                      </a14:imgLayer>
                    </a14:imgProps>
                  </a:ext>
                  <a:ext uri="{28A0092B-C50C-407E-A947-70E740481C1C}">
                    <a14:useLocalDpi xmlns:a14="http://schemas.microsoft.com/office/drawing/2010/main" val="0"/>
                  </a:ext>
                </a:extLst>
              </a:blip>
              <a:stretch>
                <a:fillRect/>
              </a:stretch>
            </p:blipFill>
            <p:spPr>
              <a:xfrm>
                <a:off x="8107146" y="5920509"/>
                <a:ext cx="1822754" cy="583281"/>
              </a:xfrm>
              <a:prstGeom prst="rect">
                <a:avLst/>
              </a:prstGeom>
              <a:effectLst>
                <a:glow rad="63500">
                  <a:schemeClr val="accent5">
                    <a:satMod val="175000"/>
                    <a:alpha val="40000"/>
                  </a:schemeClr>
                </a:glow>
              </a:effectLst>
            </p:spPr>
          </p:pic>
          <p:pic>
            <p:nvPicPr>
              <p:cNvPr id="18" name="图片 17">
                <a:extLst>
                  <a:ext uri="{FF2B5EF4-FFF2-40B4-BE49-F238E27FC236}">
                    <a16:creationId xmlns="" xmlns:a16="http://schemas.microsoft.com/office/drawing/2014/main" id="{81AAE794-74F5-4DDD-B033-D7C95E682F10}"/>
                  </a:ext>
                </a:extLst>
              </p:cNvPr>
              <p:cNvPicPr>
                <a:picLocks noChangeAspect="1"/>
              </p:cNvPicPr>
              <p:nvPr/>
            </p:nvPicPr>
            <p:blipFill>
              <a:blip r:embed="rId4" cstate="print">
                <a:clrChange>
                  <a:clrFrom>
                    <a:srgbClr val="F7FCF8"/>
                  </a:clrFrom>
                  <a:clrTo>
                    <a:srgbClr val="F7FCF8">
                      <a:alpha val="0"/>
                    </a:srgbClr>
                  </a:clrTo>
                </a:clrChange>
                <a:extLst>
                  <a:ext uri="{28A0092B-C50C-407E-A947-70E740481C1C}">
                    <a14:useLocalDpi xmlns:a14="http://schemas.microsoft.com/office/drawing/2010/main" val="0"/>
                  </a:ext>
                </a:extLst>
              </a:blip>
              <a:stretch>
                <a:fillRect/>
              </a:stretch>
            </p:blipFill>
            <p:spPr>
              <a:xfrm>
                <a:off x="9503240" y="5459605"/>
                <a:ext cx="3106591" cy="1646604"/>
              </a:xfrm>
              <a:prstGeom prst="rect">
                <a:avLst/>
              </a:prstGeom>
            </p:spPr>
          </p:pic>
        </p:grpSp>
        <p:pic>
          <p:nvPicPr>
            <p:cNvPr id="16" name="图片 15">
              <a:extLst>
                <a:ext uri="{FF2B5EF4-FFF2-40B4-BE49-F238E27FC236}">
                  <a16:creationId xmlns="" xmlns:a16="http://schemas.microsoft.com/office/drawing/2014/main" id="{E37E38B9-8AE0-4AC2-8AF8-5023E96D11D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025" y="6108700"/>
              <a:ext cx="781050" cy="781050"/>
            </a:xfrm>
            <a:prstGeom prst="rect">
              <a:avLst/>
            </a:prstGeom>
          </p:spPr>
        </p:pic>
      </p:grpSp>
    </p:spTree>
    <p:extLst>
      <p:ext uri="{BB962C8B-B14F-4D97-AF65-F5344CB8AC3E}">
        <p14:creationId xmlns:p14="http://schemas.microsoft.com/office/powerpoint/2010/main" val="41883422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171716"/>
        </a:solidFill>
        <a:effectLst/>
      </p:bgPr>
    </p:bg>
    <p:spTree>
      <p:nvGrpSpPr>
        <p:cNvPr id="1" name=""/>
        <p:cNvGrpSpPr/>
        <p:nvPr/>
      </p:nvGrpSpPr>
      <p:grpSpPr>
        <a:xfrm>
          <a:off x="0" y="0"/>
          <a:ext cx="0" cy="0"/>
          <a:chOff x="0" y="0"/>
          <a:chExt cx="0" cy="0"/>
        </a:xfrm>
      </p:grpSpPr>
      <p:sp>
        <p:nvSpPr>
          <p:cNvPr id="4" name="文本框 3">
            <a:extLst>
              <a:ext uri="{FF2B5EF4-FFF2-40B4-BE49-F238E27FC236}">
                <a16:creationId xmlns="" xmlns:a16="http://schemas.microsoft.com/office/drawing/2014/main" id="{4B0E4E05-7781-499E-97E6-8C9235554F47}"/>
              </a:ext>
            </a:extLst>
          </p:cNvPr>
          <p:cNvSpPr txBox="1"/>
          <p:nvPr/>
        </p:nvSpPr>
        <p:spPr>
          <a:xfrm>
            <a:off x="7305567" y="4216707"/>
            <a:ext cx="7404652" cy="923330"/>
          </a:xfrm>
          <a:prstGeom prst="rect">
            <a:avLst/>
          </a:prstGeom>
          <a:noFill/>
        </p:spPr>
        <p:txBody>
          <a:bodyPr wrap="square" rtlCol="0">
            <a:spAutoFit/>
          </a:bodyPr>
          <a:lstStyle/>
          <a:p>
            <a:r>
              <a:rPr lang="en-US" altLang="zh-CN" sz="5400" dirty="0">
                <a:solidFill>
                  <a:schemeClr val="bg1"/>
                </a:solidFill>
              </a:rPr>
              <a:t>Thank you!</a:t>
            </a:r>
            <a:endParaRPr lang="zh-CN" altLang="en-US" sz="5400" dirty="0">
              <a:solidFill>
                <a:schemeClr val="bg1"/>
              </a:solidFill>
            </a:endParaRPr>
          </a:p>
        </p:txBody>
      </p:sp>
      <p:grpSp>
        <p:nvGrpSpPr>
          <p:cNvPr id="9" name="组合 8">
            <a:extLst>
              <a:ext uri="{FF2B5EF4-FFF2-40B4-BE49-F238E27FC236}">
                <a16:creationId xmlns="" xmlns:a16="http://schemas.microsoft.com/office/drawing/2014/main" id="{33A0694C-EF06-4D5B-8428-BAB4C7D56709}"/>
              </a:ext>
            </a:extLst>
          </p:cNvPr>
          <p:cNvGrpSpPr/>
          <p:nvPr/>
        </p:nvGrpSpPr>
        <p:grpSpPr>
          <a:xfrm>
            <a:off x="1421764" y="400905"/>
            <a:ext cx="9836786" cy="2679643"/>
            <a:chOff x="6565263" y="5459605"/>
            <a:chExt cx="6044568" cy="1646604"/>
          </a:xfrm>
        </p:grpSpPr>
        <p:grpSp>
          <p:nvGrpSpPr>
            <p:cNvPr id="10" name="组合 9">
              <a:extLst>
                <a:ext uri="{FF2B5EF4-FFF2-40B4-BE49-F238E27FC236}">
                  <a16:creationId xmlns="" xmlns:a16="http://schemas.microsoft.com/office/drawing/2014/main" id="{3FE5E87D-A346-43AE-879C-611EDD71182B}"/>
                </a:ext>
              </a:extLst>
            </p:cNvPr>
            <p:cNvGrpSpPr/>
            <p:nvPr/>
          </p:nvGrpSpPr>
          <p:grpSpPr>
            <a:xfrm>
              <a:off x="6565263" y="5781340"/>
              <a:ext cx="3364638" cy="722451"/>
              <a:chOff x="7051076" y="5615085"/>
              <a:chExt cx="3364638" cy="722451"/>
            </a:xfrm>
          </p:grpSpPr>
          <p:pic>
            <p:nvPicPr>
              <p:cNvPr id="12" name="图片 11">
                <a:extLst>
                  <a:ext uri="{FF2B5EF4-FFF2-40B4-BE49-F238E27FC236}">
                    <a16:creationId xmlns="" xmlns:a16="http://schemas.microsoft.com/office/drawing/2014/main" id="{395E3203-F320-40D8-829F-346685102F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51076" y="5615085"/>
                <a:ext cx="1372488" cy="722451"/>
              </a:xfrm>
              <a:prstGeom prst="rect">
                <a:avLst/>
              </a:prstGeom>
            </p:spPr>
          </p:pic>
          <p:pic>
            <p:nvPicPr>
              <p:cNvPr id="13" name="图片 12">
                <a:extLst>
                  <a:ext uri="{FF2B5EF4-FFF2-40B4-BE49-F238E27FC236}">
                    <a16:creationId xmlns="" xmlns:a16="http://schemas.microsoft.com/office/drawing/2014/main" id="{AC011720-5F87-4E38-AE92-BEC1B1657932}"/>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25000"/>
                        </a14:imgEffect>
                        <a14:imgEffect>
                          <a14:brightnessContrast bright="15000" contrast="8000"/>
                        </a14:imgEffect>
                      </a14:imgLayer>
                    </a14:imgProps>
                  </a:ext>
                  <a:ext uri="{28A0092B-C50C-407E-A947-70E740481C1C}">
                    <a14:useLocalDpi xmlns:a14="http://schemas.microsoft.com/office/drawing/2010/main" val="0"/>
                  </a:ext>
                </a:extLst>
              </a:blip>
              <a:stretch>
                <a:fillRect/>
              </a:stretch>
            </p:blipFill>
            <p:spPr>
              <a:xfrm>
                <a:off x="8592959" y="5754254"/>
                <a:ext cx="1822755" cy="583281"/>
              </a:xfrm>
              <a:prstGeom prst="rect">
                <a:avLst/>
              </a:prstGeom>
              <a:effectLst>
                <a:glow rad="63500">
                  <a:schemeClr val="accent5">
                    <a:satMod val="175000"/>
                    <a:alpha val="40000"/>
                  </a:schemeClr>
                </a:glow>
              </a:effectLst>
            </p:spPr>
          </p:pic>
        </p:grpSp>
        <p:pic>
          <p:nvPicPr>
            <p:cNvPr id="11" name="图片 10">
              <a:extLst>
                <a:ext uri="{FF2B5EF4-FFF2-40B4-BE49-F238E27FC236}">
                  <a16:creationId xmlns="" xmlns:a16="http://schemas.microsoft.com/office/drawing/2014/main" id="{1B9380C0-0060-455C-B731-1D3A4BC01E9A}"/>
                </a:ext>
              </a:extLst>
            </p:cNvPr>
            <p:cNvPicPr>
              <a:picLocks noChangeAspect="1"/>
            </p:cNvPicPr>
            <p:nvPr/>
          </p:nvPicPr>
          <p:blipFill>
            <a:blip r:embed="rId5">
              <a:clrChange>
                <a:clrFrom>
                  <a:srgbClr val="F7FCF8"/>
                </a:clrFrom>
                <a:clrTo>
                  <a:srgbClr val="F7FCF8">
                    <a:alpha val="0"/>
                  </a:srgbClr>
                </a:clrTo>
              </a:clrChange>
              <a:extLst>
                <a:ext uri="{28A0092B-C50C-407E-A947-70E740481C1C}">
                  <a14:useLocalDpi xmlns:a14="http://schemas.microsoft.com/office/drawing/2010/main" val="0"/>
                </a:ext>
              </a:extLst>
            </a:blip>
            <a:stretch>
              <a:fillRect/>
            </a:stretch>
          </p:blipFill>
          <p:spPr>
            <a:xfrm>
              <a:off x="9503240" y="5459605"/>
              <a:ext cx="3106591" cy="1646604"/>
            </a:xfrm>
            <a:prstGeom prst="rect">
              <a:avLst/>
            </a:prstGeom>
          </p:spPr>
        </p:pic>
      </p:grpSp>
      <p:pic>
        <p:nvPicPr>
          <p:cNvPr id="6" name="图片 5">
            <a:extLst>
              <a:ext uri="{FF2B5EF4-FFF2-40B4-BE49-F238E27FC236}">
                <a16:creationId xmlns="" xmlns:a16="http://schemas.microsoft.com/office/drawing/2014/main" id="{85D15294-CBD6-40CC-9B3A-6338D0693FF4}"/>
              </a:ext>
            </a:extLst>
          </p:cNvPr>
          <p:cNvPicPr>
            <a:picLocks noChangeAspect="1"/>
          </p:cNvPicPr>
          <p:nvPr/>
        </p:nvPicPr>
        <p:blipFill>
          <a:blip r:embed="rId6"/>
          <a:stretch>
            <a:fillRect/>
          </a:stretch>
        </p:blipFill>
        <p:spPr>
          <a:xfrm>
            <a:off x="2290821" y="2727576"/>
            <a:ext cx="4324350" cy="3601786"/>
          </a:xfrm>
          <a:prstGeom prst="rect">
            <a:avLst/>
          </a:prstGeom>
        </p:spPr>
      </p:pic>
    </p:spTree>
    <p:extLst>
      <p:ext uri="{BB962C8B-B14F-4D97-AF65-F5344CB8AC3E}">
        <p14:creationId xmlns:p14="http://schemas.microsoft.com/office/powerpoint/2010/main" val="11947629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 xmlns:a16="http://schemas.microsoft.com/office/drawing/2014/main" id="{BA9D5277-05A5-4933-B430-DE16C3E8D54E}"/>
              </a:ext>
            </a:extLst>
          </p:cNvPr>
          <p:cNvSpPr>
            <a:spLocks noGrp="1"/>
          </p:cNvSpPr>
          <p:nvPr>
            <p:ph type="sldNum" sz="quarter" idx="12"/>
          </p:nvPr>
        </p:nvSpPr>
        <p:spPr/>
        <p:txBody>
          <a:bodyPr/>
          <a:lstStyle/>
          <a:p>
            <a:fld id="{74A1CC9B-09A2-494D-8BBA-7EEB1F334007}" type="slidenum">
              <a:rPr lang="zh-CN" altLang="en-US" smtClean="0">
                <a:solidFill>
                  <a:prstClr val="black">
                    <a:tint val="75000"/>
                  </a:prstClr>
                </a:solidFill>
              </a:rPr>
              <a:pPr/>
              <a:t>2</a:t>
            </a:fld>
            <a:endParaRPr lang="zh-CN" altLang="en-US">
              <a:solidFill>
                <a:prstClr val="black">
                  <a:tint val="75000"/>
                </a:prstClr>
              </a:solidFill>
            </a:endParaRPr>
          </a:p>
        </p:txBody>
      </p:sp>
      <p:sp>
        <p:nvSpPr>
          <p:cNvPr id="20" name="文本框 19">
            <a:extLst>
              <a:ext uri="{FF2B5EF4-FFF2-40B4-BE49-F238E27FC236}">
                <a16:creationId xmlns="" xmlns:a16="http://schemas.microsoft.com/office/drawing/2014/main" id="{40545A40-7E2F-4EE3-B512-07BE7BADF3C6}"/>
              </a:ext>
            </a:extLst>
          </p:cNvPr>
          <p:cNvSpPr txBox="1"/>
          <p:nvPr/>
        </p:nvSpPr>
        <p:spPr>
          <a:xfrm>
            <a:off x="681486" y="222497"/>
            <a:ext cx="7095795" cy="461665"/>
          </a:xfrm>
          <a:prstGeom prst="rect">
            <a:avLst/>
          </a:prstGeom>
          <a:noFill/>
        </p:spPr>
        <p:txBody>
          <a:bodyPr wrap="square" rtlCol="0">
            <a:spAutoFit/>
          </a:bodyPr>
          <a:lstStyle/>
          <a:p>
            <a:r>
              <a:rPr lang="en-US" altLang="zh-CN" sz="2400" dirty="0">
                <a:solidFill>
                  <a:srgbClr val="FF0000"/>
                </a:solidFill>
              </a:rPr>
              <a:t>Background</a:t>
            </a:r>
            <a:endParaRPr lang="zh-CN" altLang="en-US" sz="2400" dirty="0">
              <a:solidFill>
                <a:srgbClr val="FF0000"/>
              </a:solidFill>
            </a:endParaRPr>
          </a:p>
        </p:txBody>
      </p:sp>
      <p:sp>
        <p:nvSpPr>
          <p:cNvPr id="21" name="文本框 20">
            <a:extLst>
              <a:ext uri="{FF2B5EF4-FFF2-40B4-BE49-F238E27FC236}">
                <a16:creationId xmlns="" xmlns:a16="http://schemas.microsoft.com/office/drawing/2014/main" id="{E8C6C9C8-2E88-4066-ADDB-EF03A54DD65C}"/>
              </a:ext>
            </a:extLst>
          </p:cNvPr>
          <p:cNvSpPr txBox="1"/>
          <p:nvPr/>
        </p:nvSpPr>
        <p:spPr>
          <a:xfrm>
            <a:off x="681486" y="597117"/>
            <a:ext cx="9400020" cy="369332"/>
          </a:xfrm>
          <a:prstGeom prst="rect">
            <a:avLst/>
          </a:prstGeom>
          <a:noFill/>
        </p:spPr>
        <p:txBody>
          <a:bodyPr wrap="square" rtlCol="0">
            <a:spAutoFit/>
          </a:bodyPr>
          <a:lstStyle/>
          <a:p>
            <a:r>
              <a:rPr lang="en-US" altLang="zh-CN" dirty="0">
                <a:solidFill>
                  <a:srgbClr val="009FD4"/>
                </a:solidFill>
              </a:rPr>
              <a:t>Municipal waste and MSWI BA</a:t>
            </a:r>
            <a:endParaRPr lang="zh-CN" altLang="en-US" dirty="0">
              <a:solidFill>
                <a:srgbClr val="009FD4"/>
              </a:solidFill>
            </a:endParaRPr>
          </a:p>
        </p:txBody>
      </p:sp>
      <p:sp>
        <p:nvSpPr>
          <p:cNvPr id="22" name="文本框 21">
            <a:extLst>
              <a:ext uri="{FF2B5EF4-FFF2-40B4-BE49-F238E27FC236}">
                <a16:creationId xmlns="" xmlns:a16="http://schemas.microsoft.com/office/drawing/2014/main" id="{4A0BD2B8-D85F-4E0D-9DB1-7E738F60A282}"/>
              </a:ext>
            </a:extLst>
          </p:cNvPr>
          <p:cNvSpPr txBox="1"/>
          <p:nvPr/>
        </p:nvSpPr>
        <p:spPr>
          <a:xfrm>
            <a:off x="681486" y="899440"/>
            <a:ext cx="9400020" cy="369332"/>
          </a:xfrm>
          <a:prstGeom prst="rect">
            <a:avLst/>
          </a:prstGeom>
          <a:noFill/>
        </p:spPr>
        <p:txBody>
          <a:bodyPr wrap="square" rtlCol="0">
            <a:spAutoFit/>
          </a:bodyPr>
          <a:lstStyle/>
          <a:p>
            <a:r>
              <a:rPr lang="en-US" altLang="zh-CN" dirty="0"/>
              <a:t>Municipal waste treatment</a:t>
            </a:r>
            <a:endParaRPr lang="zh-CN" altLang="en-US" dirty="0"/>
          </a:p>
        </p:txBody>
      </p:sp>
      <p:grpSp>
        <p:nvGrpSpPr>
          <p:cNvPr id="23" name="组合 22">
            <a:extLst>
              <a:ext uri="{FF2B5EF4-FFF2-40B4-BE49-F238E27FC236}">
                <a16:creationId xmlns="" xmlns:a16="http://schemas.microsoft.com/office/drawing/2014/main" id="{4C688CF4-6488-42C2-9B6A-2F1C3B4E91B3}"/>
              </a:ext>
            </a:extLst>
          </p:cNvPr>
          <p:cNvGrpSpPr/>
          <p:nvPr/>
        </p:nvGrpSpPr>
        <p:grpSpPr>
          <a:xfrm>
            <a:off x="758116" y="1392129"/>
            <a:ext cx="6218980" cy="3787623"/>
            <a:chOff x="758116" y="1392129"/>
            <a:chExt cx="6218980" cy="3787623"/>
          </a:xfrm>
        </p:grpSpPr>
        <p:pic>
          <p:nvPicPr>
            <p:cNvPr id="4" name="图片 3">
              <a:extLst>
                <a:ext uri="{FF2B5EF4-FFF2-40B4-BE49-F238E27FC236}">
                  <a16:creationId xmlns="" xmlns:a16="http://schemas.microsoft.com/office/drawing/2014/main" id="{E971A616-92A0-4749-861E-716262FE7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8116" y="1392129"/>
              <a:ext cx="6218980" cy="3787623"/>
            </a:xfrm>
            <a:prstGeom prst="rect">
              <a:avLst/>
            </a:prstGeom>
          </p:spPr>
        </p:pic>
        <p:pic>
          <p:nvPicPr>
            <p:cNvPr id="9" name="图片 8">
              <a:extLst>
                <a:ext uri="{FF2B5EF4-FFF2-40B4-BE49-F238E27FC236}">
                  <a16:creationId xmlns="" xmlns:a16="http://schemas.microsoft.com/office/drawing/2014/main" id="{9AA8311B-0A65-4F9A-AB54-7118B74AF252}"/>
                </a:ext>
              </a:extLst>
            </p:cNvPr>
            <p:cNvPicPr>
              <a:picLocks noChangeAspect="1"/>
            </p:cNvPicPr>
            <p:nvPr/>
          </p:nvPicPr>
          <p:blipFill>
            <a:blip r:embed="rId3"/>
            <a:stretch>
              <a:fillRect/>
            </a:stretch>
          </p:blipFill>
          <p:spPr>
            <a:xfrm>
              <a:off x="5996021" y="1392129"/>
              <a:ext cx="981075" cy="600075"/>
            </a:xfrm>
            <a:prstGeom prst="rect">
              <a:avLst/>
            </a:prstGeom>
          </p:spPr>
        </p:pic>
      </p:grpSp>
      <p:pic>
        <p:nvPicPr>
          <p:cNvPr id="25" name="图片 24">
            <a:extLst>
              <a:ext uri="{FF2B5EF4-FFF2-40B4-BE49-F238E27FC236}">
                <a16:creationId xmlns="" xmlns:a16="http://schemas.microsoft.com/office/drawing/2014/main" id="{53B9972F-76AB-4129-8AC3-E5EF7B84F76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3447" y="1992924"/>
            <a:ext cx="7424778" cy="3856611"/>
          </a:xfrm>
          <a:prstGeom prst="rect">
            <a:avLst/>
          </a:prstGeom>
        </p:spPr>
      </p:pic>
      <p:sp>
        <p:nvSpPr>
          <p:cNvPr id="2" name="椭圆 1">
            <a:extLst>
              <a:ext uri="{FF2B5EF4-FFF2-40B4-BE49-F238E27FC236}">
                <a16:creationId xmlns="" xmlns:a16="http://schemas.microsoft.com/office/drawing/2014/main" id="{2DBF5FFC-45AB-4EA3-B26C-1BEDDCE08A2A}"/>
              </a:ext>
            </a:extLst>
          </p:cNvPr>
          <p:cNvSpPr/>
          <p:nvPr/>
        </p:nvSpPr>
        <p:spPr>
          <a:xfrm>
            <a:off x="9753599" y="3217984"/>
            <a:ext cx="316183" cy="316183"/>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2" name="直接箭头连接符 11">
            <a:extLst>
              <a:ext uri="{FF2B5EF4-FFF2-40B4-BE49-F238E27FC236}">
                <a16:creationId xmlns="" xmlns:a16="http://schemas.microsoft.com/office/drawing/2014/main" id="{80AB21AC-5F30-4395-96A2-5510BABB1664}"/>
              </a:ext>
            </a:extLst>
          </p:cNvPr>
          <p:cNvCxnSpPr>
            <a:cxnSpLocks/>
            <a:stCxn id="2" idx="6"/>
          </p:cNvCxnSpPr>
          <p:nvPr/>
        </p:nvCxnSpPr>
        <p:spPr>
          <a:xfrm flipV="1">
            <a:off x="10069782" y="3376075"/>
            <a:ext cx="2122218" cy="1"/>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7" name="组合 6">
            <a:extLst>
              <a:ext uri="{FF2B5EF4-FFF2-40B4-BE49-F238E27FC236}">
                <a16:creationId xmlns="" xmlns:a16="http://schemas.microsoft.com/office/drawing/2014/main" id="{52FA9A83-51DE-4945-8C8B-503BE5544608}"/>
              </a:ext>
            </a:extLst>
          </p:cNvPr>
          <p:cNvGrpSpPr/>
          <p:nvPr/>
        </p:nvGrpSpPr>
        <p:grpSpPr>
          <a:xfrm>
            <a:off x="355025" y="6094265"/>
            <a:ext cx="3226375" cy="889294"/>
            <a:chOff x="355025" y="6094265"/>
            <a:chExt cx="3226375" cy="889294"/>
          </a:xfrm>
        </p:grpSpPr>
        <p:grpSp>
          <p:nvGrpSpPr>
            <p:cNvPr id="10" name="组合 9">
              <a:extLst>
                <a:ext uri="{FF2B5EF4-FFF2-40B4-BE49-F238E27FC236}">
                  <a16:creationId xmlns="" xmlns:a16="http://schemas.microsoft.com/office/drawing/2014/main" id="{86F48E5C-DBFD-47CB-B3BD-37DE06736B76}"/>
                </a:ext>
              </a:extLst>
            </p:cNvPr>
            <p:cNvGrpSpPr/>
            <p:nvPr/>
          </p:nvGrpSpPr>
          <p:grpSpPr>
            <a:xfrm>
              <a:off x="1149600" y="6094265"/>
              <a:ext cx="2431800" cy="889294"/>
              <a:chOff x="8107146" y="5459605"/>
              <a:chExt cx="4502685" cy="1646604"/>
            </a:xfrm>
          </p:grpSpPr>
          <p:pic>
            <p:nvPicPr>
              <p:cNvPr id="18" name="图片 17">
                <a:extLst>
                  <a:ext uri="{FF2B5EF4-FFF2-40B4-BE49-F238E27FC236}">
                    <a16:creationId xmlns="" xmlns:a16="http://schemas.microsoft.com/office/drawing/2014/main" id="{67E322ED-4721-43C8-B025-CEAB863E6E81}"/>
                  </a:ext>
                </a:extLst>
              </p:cNvPr>
              <p:cNvPicPr>
                <a:picLocks noChangeAspect="1"/>
              </p:cNvPicPr>
              <p:nvPr/>
            </p:nvPicPr>
            <p:blipFill>
              <a:blip r:embed="rId5" cstate="print">
                <a:extLst>
                  <a:ext uri="{BEBA8EAE-BF5A-486C-A8C5-ECC9F3942E4B}">
                    <a14:imgProps xmlns:a14="http://schemas.microsoft.com/office/drawing/2010/main">
                      <a14:imgLayer r:embed="rId6">
                        <a14:imgEffect>
                          <a14:sharpenSoften amount="-25000"/>
                        </a14:imgEffect>
                        <a14:imgEffect>
                          <a14:brightnessContrast bright="15000" contrast="8000"/>
                        </a14:imgEffect>
                      </a14:imgLayer>
                    </a14:imgProps>
                  </a:ext>
                  <a:ext uri="{28A0092B-C50C-407E-A947-70E740481C1C}">
                    <a14:useLocalDpi xmlns:a14="http://schemas.microsoft.com/office/drawing/2010/main" val="0"/>
                  </a:ext>
                </a:extLst>
              </a:blip>
              <a:stretch>
                <a:fillRect/>
              </a:stretch>
            </p:blipFill>
            <p:spPr>
              <a:xfrm>
                <a:off x="8107146" y="5920509"/>
                <a:ext cx="1822754" cy="583281"/>
              </a:xfrm>
              <a:prstGeom prst="rect">
                <a:avLst/>
              </a:prstGeom>
              <a:effectLst>
                <a:glow rad="63500">
                  <a:schemeClr val="accent5">
                    <a:satMod val="175000"/>
                    <a:alpha val="40000"/>
                  </a:schemeClr>
                </a:glow>
              </a:effectLst>
            </p:spPr>
          </p:pic>
          <p:pic>
            <p:nvPicPr>
              <p:cNvPr id="16" name="图片 15">
                <a:extLst>
                  <a:ext uri="{FF2B5EF4-FFF2-40B4-BE49-F238E27FC236}">
                    <a16:creationId xmlns="" xmlns:a16="http://schemas.microsoft.com/office/drawing/2014/main" id="{EB82C1DB-C4C8-4CBC-B8AB-60E017240590}"/>
                  </a:ext>
                </a:extLst>
              </p:cNvPr>
              <p:cNvPicPr>
                <a:picLocks noChangeAspect="1"/>
              </p:cNvPicPr>
              <p:nvPr/>
            </p:nvPicPr>
            <p:blipFill>
              <a:blip r:embed="rId7" cstate="print">
                <a:clrChange>
                  <a:clrFrom>
                    <a:srgbClr val="F7FCF8"/>
                  </a:clrFrom>
                  <a:clrTo>
                    <a:srgbClr val="F7FCF8">
                      <a:alpha val="0"/>
                    </a:srgbClr>
                  </a:clrTo>
                </a:clrChange>
                <a:extLst>
                  <a:ext uri="{28A0092B-C50C-407E-A947-70E740481C1C}">
                    <a14:useLocalDpi xmlns:a14="http://schemas.microsoft.com/office/drawing/2010/main" val="0"/>
                  </a:ext>
                </a:extLst>
              </a:blip>
              <a:stretch>
                <a:fillRect/>
              </a:stretch>
            </p:blipFill>
            <p:spPr>
              <a:xfrm>
                <a:off x="9503240" y="5459605"/>
                <a:ext cx="3106591" cy="1646604"/>
              </a:xfrm>
              <a:prstGeom prst="rect">
                <a:avLst/>
              </a:prstGeom>
            </p:spPr>
          </p:pic>
        </p:grpSp>
        <p:pic>
          <p:nvPicPr>
            <p:cNvPr id="6" name="图片 5">
              <a:extLst>
                <a:ext uri="{FF2B5EF4-FFF2-40B4-BE49-F238E27FC236}">
                  <a16:creationId xmlns="" xmlns:a16="http://schemas.microsoft.com/office/drawing/2014/main" id="{33D8FCC6-6021-4D3E-BCC2-E24C2B98EE4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5025" y="6108700"/>
              <a:ext cx="781050" cy="781050"/>
            </a:xfrm>
            <a:prstGeom prst="rect">
              <a:avLst/>
            </a:prstGeom>
          </p:spPr>
        </p:pic>
      </p:grpSp>
      <p:cxnSp>
        <p:nvCxnSpPr>
          <p:cNvPr id="11" name="直接箭头连接符 10"/>
          <p:cNvCxnSpPr/>
          <p:nvPr/>
        </p:nvCxnSpPr>
        <p:spPr>
          <a:xfrm flipV="1">
            <a:off x="1599285" y="4919255"/>
            <a:ext cx="0" cy="56352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flipV="1">
            <a:off x="1903599" y="4933507"/>
            <a:ext cx="0" cy="563526"/>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53192" y="5497033"/>
            <a:ext cx="946093" cy="369332"/>
          </a:xfrm>
          <a:prstGeom prst="rect">
            <a:avLst/>
          </a:prstGeom>
          <a:noFill/>
          <a:ln>
            <a:solidFill>
              <a:schemeClr val="accent1"/>
            </a:solidFill>
          </a:ln>
        </p:spPr>
        <p:txBody>
          <a:bodyPr wrap="none" rtlCol="0">
            <a:spAutoFit/>
          </a:bodyPr>
          <a:lstStyle/>
          <a:p>
            <a:r>
              <a:rPr lang="en-US" dirty="0" smtClean="0"/>
              <a:t>Belgium</a:t>
            </a:r>
            <a:endParaRPr lang="en-US" dirty="0"/>
          </a:p>
        </p:txBody>
      </p:sp>
      <p:sp>
        <p:nvSpPr>
          <p:cNvPr id="26" name="TextBox 25"/>
          <p:cNvSpPr txBox="1"/>
          <p:nvPr/>
        </p:nvSpPr>
        <p:spPr>
          <a:xfrm>
            <a:off x="1903599" y="5511210"/>
            <a:ext cx="1339213" cy="369332"/>
          </a:xfrm>
          <a:prstGeom prst="rect">
            <a:avLst/>
          </a:prstGeom>
          <a:noFill/>
          <a:ln>
            <a:solidFill>
              <a:schemeClr val="accent1"/>
            </a:solidFill>
          </a:ln>
        </p:spPr>
        <p:txBody>
          <a:bodyPr wrap="none" rtlCol="0">
            <a:spAutoFit/>
          </a:bodyPr>
          <a:lstStyle/>
          <a:p>
            <a:r>
              <a:rPr lang="en-US" dirty="0" smtClean="0"/>
              <a:t>Netherlands</a:t>
            </a:r>
            <a:endParaRPr lang="en-US" dirty="0"/>
          </a:p>
        </p:txBody>
      </p:sp>
    </p:spTree>
    <p:extLst>
      <p:ext uri="{BB962C8B-B14F-4D97-AF65-F5344CB8AC3E}">
        <p14:creationId xmlns:p14="http://schemas.microsoft.com/office/powerpoint/2010/main" val="2821808093"/>
      </p:ext>
    </p:extLst>
  </p:cSld>
  <p:clrMapOvr>
    <a:masterClrMapping/>
  </p:clrMapOvr>
  <mc:AlternateContent xmlns:mc="http://schemas.openxmlformats.org/markup-compatibility/2006" xmlns:p14="http://schemas.microsoft.com/office/powerpoint/2010/main">
    <mc:Choice Requires="p14">
      <p:transition spd="slow" p14:dur="4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left)">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 xmlns:a16="http://schemas.microsoft.com/office/drawing/2014/main" id="{BA9D5277-05A5-4933-B430-DE16C3E8D54E}"/>
              </a:ext>
            </a:extLst>
          </p:cNvPr>
          <p:cNvSpPr>
            <a:spLocks noGrp="1"/>
          </p:cNvSpPr>
          <p:nvPr>
            <p:ph type="sldNum" sz="quarter" idx="12"/>
          </p:nvPr>
        </p:nvSpPr>
        <p:spPr/>
        <p:txBody>
          <a:bodyPr/>
          <a:lstStyle/>
          <a:p>
            <a:fld id="{74A1CC9B-09A2-494D-8BBA-7EEB1F334007}" type="slidenum">
              <a:rPr lang="zh-CN" altLang="en-US" smtClean="0">
                <a:solidFill>
                  <a:prstClr val="black">
                    <a:tint val="75000"/>
                  </a:prstClr>
                </a:solidFill>
              </a:rPr>
              <a:pPr/>
              <a:t>3</a:t>
            </a:fld>
            <a:endParaRPr lang="zh-CN" altLang="en-US">
              <a:solidFill>
                <a:prstClr val="black">
                  <a:tint val="75000"/>
                </a:prstClr>
              </a:solidFill>
            </a:endParaRPr>
          </a:p>
        </p:txBody>
      </p:sp>
      <p:sp>
        <p:nvSpPr>
          <p:cNvPr id="10" name="文本框 9">
            <a:extLst>
              <a:ext uri="{FF2B5EF4-FFF2-40B4-BE49-F238E27FC236}">
                <a16:creationId xmlns="" xmlns:a16="http://schemas.microsoft.com/office/drawing/2014/main" id="{89B88CAE-313E-4761-9FE8-F19342B65F36}"/>
              </a:ext>
            </a:extLst>
          </p:cNvPr>
          <p:cNvSpPr txBox="1"/>
          <p:nvPr/>
        </p:nvSpPr>
        <p:spPr>
          <a:xfrm>
            <a:off x="681486" y="222497"/>
            <a:ext cx="7095795" cy="461665"/>
          </a:xfrm>
          <a:prstGeom prst="rect">
            <a:avLst/>
          </a:prstGeom>
          <a:noFill/>
        </p:spPr>
        <p:txBody>
          <a:bodyPr wrap="square" rtlCol="0">
            <a:spAutoFit/>
          </a:bodyPr>
          <a:lstStyle/>
          <a:p>
            <a:r>
              <a:rPr lang="en-US" altLang="zh-CN" sz="2400" dirty="0">
                <a:solidFill>
                  <a:srgbClr val="FF0000"/>
                </a:solidFill>
              </a:rPr>
              <a:t>Background</a:t>
            </a:r>
            <a:endParaRPr lang="zh-CN" altLang="en-US" sz="2400" dirty="0">
              <a:solidFill>
                <a:srgbClr val="FF0000"/>
              </a:solidFill>
            </a:endParaRPr>
          </a:p>
        </p:txBody>
      </p:sp>
      <p:sp>
        <p:nvSpPr>
          <p:cNvPr id="15" name="文本框 14">
            <a:extLst>
              <a:ext uri="{FF2B5EF4-FFF2-40B4-BE49-F238E27FC236}">
                <a16:creationId xmlns="" xmlns:a16="http://schemas.microsoft.com/office/drawing/2014/main" id="{D77163BF-0FCE-4CD1-849B-887294C4A41F}"/>
              </a:ext>
            </a:extLst>
          </p:cNvPr>
          <p:cNvSpPr txBox="1"/>
          <p:nvPr/>
        </p:nvSpPr>
        <p:spPr>
          <a:xfrm>
            <a:off x="681486" y="597117"/>
            <a:ext cx="9400020" cy="369332"/>
          </a:xfrm>
          <a:prstGeom prst="rect">
            <a:avLst/>
          </a:prstGeom>
          <a:noFill/>
        </p:spPr>
        <p:txBody>
          <a:bodyPr wrap="square" rtlCol="0">
            <a:spAutoFit/>
          </a:bodyPr>
          <a:lstStyle/>
          <a:p>
            <a:r>
              <a:rPr lang="en-US" altLang="zh-CN" dirty="0">
                <a:solidFill>
                  <a:srgbClr val="009FD4"/>
                </a:solidFill>
              </a:rPr>
              <a:t>Municipal waste and MSWI BA</a:t>
            </a:r>
            <a:endParaRPr lang="zh-CN" altLang="en-US" dirty="0">
              <a:solidFill>
                <a:srgbClr val="009FD4"/>
              </a:solidFill>
            </a:endParaRPr>
          </a:p>
        </p:txBody>
      </p:sp>
      <p:sp>
        <p:nvSpPr>
          <p:cNvPr id="16" name="文本框 15">
            <a:extLst>
              <a:ext uri="{FF2B5EF4-FFF2-40B4-BE49-F238E27FC236}">
                <a16:creationId xmlns="" xmlns:a16="http://schemas.microsoft.com/office/drawing/2014/main" id="{7426D337-F935-45B8-87A0-E40BA112D37F}"/>
              </a:ext>
            </a:extLst>
          </p:cNvPr>
          <p:cNvSpPr txBox="1"/>
          <p:nvPr/>
        </p:nvSpPr>
        <p:spPr>
          <a:xfrm>
            <a:off x="681486" y="899440"/>
            <a:ext cx="9400020" cy="369332"/>
          </a:xfrm>
          <a:prstGeom prst="rect">
            <a:avLst/>
          </a:prstGeom>
          <a:noFill/>
        </p:spPr>
        <p:txBody>
          <a:bodyPr wrap="square" rtlCol="0">
            <a:spAutoFit/>
          </a:bodyPr>
          <a:lstStyle/>
          <a:p>
            <a:r>
              <a:rPr lang="en-US" altLang="zh-CN" dirty="0"/>
              <a:t>Waste to energy</a:t>
            </a:r>
            <a:endParaRPr lang="zh-CN" altLang="en-US" dirty="0"/>
          </a:p>
        </p:txBody>
      </p:sp>
      <p:pic>
        <p:nvPicPr>
          <p:cNvPr id="4" name="图片 3">
            <a:extLst>
              <a:ext uri="{FF2B5EF4-FFF2-40B4-BE49-F238E27FC236}">
                <a16:creationId xmlns="" xmlns:a16="http://schemas.microsoft.com/office/drawing/2014/main" id="{BCD2A422-B46A-4FA6-A1F1-720FAE286E8C}"/>
              </a:ext>
            </a:extLst>
          </p:cNvPr>
          <p:cNvPicPr>
            <a:picLocks noChangeAspect="1"/>
          </p:cNvPicPr>
          <p:nvPr/>
        </p:nvPicPr>
        <p:blipFill rotWithShape="1">
          <a:blip r:embed="rId2">
            <a:extLst>
              <a:ext uri="{28A0092B-C50C-407E-A947-70E740481C1C}">
                <a14:useLocalDpi xmlns:a14="http://schemas.microsoft.com/office/drawing/2010/main" val="0"/>
              </a:ext>
            </a:extLst>
          </a:blip>
          <a:srcRect l="6034"/>
          <a:stretch/>
        </p:blipFill>
        <p:spPr>
          <a:xfrm>
            <a:off x="872430" y="1945715"/>
            <a:ext cx="7239701" cy="4320000"/>
          </a:xfrm>
          <a:prstGeom prst="rect">
            <a:avLst/>
          </a:prstGeom>
        </p:spPr>
      </p:pic>
      <p:sp>
        <p:nvSpPr>
          <p:cNvPr id="17" name="文本框 16">
            <a:extLst>
              <a:ext uri="{FF2B5EF4-FFF2-40B4-BE49-F238E27FC236}">
                <a16:creationId xmlns="" xmlns:a16="http://schemas.microsoft.com/office/drawing/2014/main" id="{AE602678-FC62-4DB7-970A-EAD1B73C352A}"/>
              </a:ext>
            </a:extLst>
          </p:cNvPr>
          <p:cNvSpPr txBox="1"/>
          <p:nvPr/>
        </p:nvSpPr>
        <p:spPr>
          <a:xfrm>
            <a:off x="681486" y="1299384"/>
            <a:ext cx="11306382"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dirty="0" err="1"/>
              <a:t>WtE</a:t>
            </a:r>
            <a:r>
              <a:rPr lang="en-US" altLang="zh-CN" dirty="0"/>
              <a:t>: the energy recovery process of generating energy in the form of electricity or heat through incineration</a:t>
            </a:r>
            <a:r>
              <a:rPr lang="en-US" altLang="zh-CN" dirty="0">
                <a:solidFill>
                  <a:schemeClr val="bg1"/>
                </a:solidFill>
              </a:rPr>
              <a:t>.</a:t>
            </a:r>
            <a:endParaRPr lang="zh-CN" altLang="en-US" dirty="0">
              <a:solidFill>
                <a:schemeClr val="bg1"/>
              </a:solidFill>
            </a:endParaRPr>
          </a:p>
        </p:txBody>
      </p:sp>
      <p:pic>
        <p:nvPicPr>
          <p:cNvPr id="8" name="图片 7">
            <a:extLst>
              <a:ext uri="{FF2B5EF4-FFF2-40B4-BE49-F238E27FC236}">
                <a16:creationId xmlns="" xmlns:a16="http://schemas.microsoft.com/office/drawing/2014/main" id="{93E9EEAA-E530-4438-87E3-FA5E2B619FF2}"/>
              </a:ext>
            </a:extLst>
          </p:cNvPr>
          <p:cNvPicPr>
            <a:picLocks noChangeAspect="1"/>
          </p:cNvPicPr>
          <p:nvPr/>
        </p:nvPicPr>
        <p:blipFill>
          <a:blip r:embed="rId3"/>
          <a:stretch>
            <a:fillRect/>
          </a:stretch>
        </p:blipFill>
        <p:spPr>
          <a:xfrm>
            <a:off x="872430" y="1943403"/>
            <a:ext cx="6955341" cy="4320000"/>
          </a:xfrm>
          <a:prstGeom prst="rect">
            <a:avLst/>
          </a:prstGeom>
        </p:spPr>
      </p:pic>
      <p:sp>
        <p:nvSpPr>
          <p:cNvPr id="9" name="文本框 8">
            <a:extLst>
              <a:ext uri="{FF2B5EF4-FFF2-40B4-BE49-F238E27FC236}">
                <a16:creationId xmlns="" xmlns:a16="http://schemas.microsoft.com/office/drawing/2014/main" id="{1CDDF245-02D2-4A48-961B-03E37B8E3B2F}"/>
              </a:ext>
            </a:extLst>
          </p:cNvPr>
          <p:cNvSpPr txBox="1"/>
          <p:nvPr/>
        </p:nvSpPr>
        <p:spPr>
          <a:xfrm>
            <a:off x="8449519" y="2381346"/>
            <a:ext cx="3356658" cy="369332"/>
          </a:xfrm>
          <a:prstGeom prst="rect">
            <a:avLst/>
          </a:prstGeom>
          <a:noFill/>
        </p:spPr>
        <p:txBody>
          <a:bodyPr wrap="square" rtlCol="0">
            <a:spAutoFit/>
          </a:bodyPr>
          <a:lstStyle/>
          <a:p>
            <a:r>
              <a:rPr lang="en-US" altLang="zh-CN" dirty="0">
                <a:solidFill>
                  <a:schemeClr val="bg1"/>
                </a:solidFill>
              </a:rPr>
              <a:t>Main products:</a:t>
            </a:r>
          </a:p>
        </p:txBody>
      </p:sp>
      <p:sp>
        <p:nvSpPr>
          <p:cNvPr id="25" name="文本框 24">
            <a:extLst>
              <a:ext uri="{FF2B5EF4-FFF2-40B4-BE49-F238E27FC236}">
                <a16:creationId xmlns="" xmlns:a16="http://schemas.microsoft.com/office/drawing/2014/main" id="{C18FE8E5-D6AF-4C8D-8F16-6DDD2D8E284E}"/>
              </a:ext>
            </a:extLst>
          </p:cNvPr>
          <p:cNvSpPr txBox="1"/>
          <p:nvPr/>
        </p:nvSpPr>
        <p:spPr>
          <a:xfrm>
            <a:off x="9253959" y="3164053"/>
            <a:ext cx="1030147" cy="369332"/>
          </a:xfrm>
          <a:prstGeom prst="rect">
            <a:avLst/>
          </a:prstGeom>
          <a:noFill/>
        </p:spPr>
        <p:txBody>
          <a:bodyPr wrap="square" rtlCol="0">
            <a:spAutoFit/>
          </a:bodyPr>
          <a:lstStyle/>
          <a:p>
            <a:r>
              <a:rPr lang="en-US" altLang="zh-CN" dirty="0">
                <a:solidFill>
                  <a:srgbClr val="FF0000"/>
                </a:solidFill>
              </a:rPr>
              <a:t>Fly ash</a:t>
            </a:r>
          </a:p>
        </p:txBody>
      </p:sp>
      <p:sp>
        <p:nvSpPr>
          <p:cNvPr id="26" name="文本框 25">
            <a:extLst>
              <a:ext uri="{FF2B5EF4-FFF2-40B4-BE49-F238E27FC236}">
                <a16:creationId xmlns="" xmlns:a16="http://schemas.microsoft.com/office/drawing/2014/main" id="{73705FC9-098E-4EAF-865B-B4A9B026F7DB}"/>
              </a:ext>
            </a:extLst>
          </p:cNvPr>
          <p:cNvSpPr txBox="1"/>
          <p:nvPr/>
        </p:nvSpPr>
        <p:spPr>
          <a:xfrm>
            <a:off x="9060082" y="3959675"/>
            <a:ext cx="1417900" cy="369332"/>
          </a:xfrm>
          <a:prstGeom prst="rect">
            <a:avLst/>
          </a:prstGeom>
          <a:noFill/>
        </p:spPr>
        <p:txBody>
          <a:bodyPr wrap="square" rtlCol="0">
            <a:spAutoFit/>
          </a:bodyPr>
          <a:lstStyle/>
          <a:p>
            <a:r>
              <a:rPr lang="en-US" altLang="zh-CN" dirty="0">
                <a:solidFill>
                  <a:srgbClr val="FF0000"/>
                </a:solidFill>
              </a:rPr>
              <a:t>Bottom ash</a:t>
            </a:r>
          </a:p>
        </p:txBody>
      </p:sp>
      <p:cxnSp>
        <p:nvCxnSpPr>
          <p:cNvPr id="28" name="直接箭头连接符 27">
            <a:extLst>
              <a:ext uri="{FF2B5EF4-FFF2-40B4-BE49-F238E27FC236}">
                <a16:creationId xmlns="" xmlns:a16="http://schemas.microsoft.com/office/drawing/2014/main" id="{BA4F42D3-CA9B-4D16-AB9D-6CBB14C29CD2}"/>
              </a:ext>
            </a:extLst>
          </p:cNvPr>
          <p:cNvCxnSpPr>
            <a:stCxn id="26" idx="3"/>
          </p:cNvCxnSpPr>
          <p:nvPr/>
        </p:nvCxnSpPr>
        <p:spPr>
          <a:xfrm>
            <a:off x="10477982" y="4144341"/>
            <a:ext cx="1714018"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9" name="椭圆 28">
            <a:extLst>
              <a:ext uri="{FF2B5EF4-FFF2-40B4-BE49-F238E27FC236}">
                <a16:creationId xmlns="" xmlns:a16="http://schemas.microsoft.com/office/drawing/2014/main" id="{AF7EBEA8-D816-421A-91FB-0CB6938A2D4A}"/>
              </a:ext>
            </a:extLst>
          </p:cNvPr>
          <p:cNvSpPr/>
          <p:nvPr/>
        </p:nvSpPr>
        <p:spPr>
          <a:xfrm>
            <a:off x="4118414" y="4628553"/>
            <a:ext cx="759562" cy="75956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 xmlns:a16="http://schemas.microsoft.com/office/drawing/2014/main" id="{2094ACDC-08EE-44C0-A8A4-8A03E888A348}"/>
              </a:ext>
            </a:extLst>
          </p:cNvPr>
          <p:cNvSpPr/>
          <p:nvPr/>
        </p:nvSpPr>
        <p:spPr>
          <a:xfrm>
            <a:off x="4232790" y="5501321"/>
            <a:ext cx="759562" cy="759562"/>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a:extLst>
              <a:ext uri="{FF2B5EF4-FFF2-40B4-BE49-F238E27FC236}">
                <a16:creationId xmlns="" xmlns:a16="http://schemas.microsoft.com/office/drawing/2014/main" id="{33729FA0-5D03-45EF-9224-A0DA3B24634C}"/>
              </a:ext>
            </a:extLst>
          </p:cNvPr>
          <p:cNvSpPr/>
          <p:nvPr/>
        </p:nvSpPr>
        <p:spPr>
          <a:xfrm>
            <a:off x="8449519" y="4759982"/>
            <a:ext cx="3210187" cy="923330"/>
          </a:xfrm>
          <a:prstGeom prst="rect">
            <a:avLst/>
          </a:prstGeom>
        </p:spPr>
        <p:txBody>
          <a:bodyPr wrap="square">
            <a:spAutoFit/>
          </a:bodyPr>
          <a:lstStyle/>
          <a:p>
            <a:pPr marL="285750" indent="-285750">
              <a:buFont typeface="Arial" panose="020B0604020202020204" pitchFamily="34" charset="0"/>
              <a:buChar char="•"/>
            </a:pPr>
            <a:r>
              <a:rPr lang="en-US" altLang="zh-CN" dirty="0">
                <a:solidFill>
                  <a:schemeClr val="bg1"/>
                </a:solidFill>
              </a:rPr>
              <a:t>Zero-cost raw material</a:t>
            </a:r>
          </a:p>
          <a:p>
            <a:pPr marL="285750" indent="-285750">
              <a:buFont typeface="Arial" panose="020B0604020202020204" pitchFamily="34" charset="0"/>
              <a:buChar char="•"/>
            </a:pPr>
            <a:r>
              <a:rPr lang="en-US" altLang="zh-CN" dirty="0">
                <a:solidFill>
                  <a:schemeClr val="bg1"/>
                </a:solidFill>
              </a:rPr>
              <a:t>Conservation of resources</a:t>
            </a:r>
          </a:p>
          <a:p>
            <a:pPr marL="285750" indent="-285750">
              <a:buFont typeface="Arial" panose="020B0604020202020204" pitchFamily="34" charset="0"/>
              <a:buChar char="•"/>
            </a:pPr>
            <a:r>
              <a:rPr lang="en-US" altLang="zh-CN" dirty="0">
                <a:solidFill>
                  <a:schemeClr val="bg1"/>
                </a:solidFill>
              </a:rPr>
              <a:t>Elimination of waste</a:t>
            </a:r>
          </a:p>
        </p:txBody>
      </p:sp>
      <p:grpSp>
        <p:nvGrpSpPr>
          <p:cNvPr id="24" name="组合 23">
            <a:extLst>
              <a:ext uri="{FF2B5EF4-FFF2-40B4-BE49-F238E27FC236}">
                <a16:creationId xmlns="" xmlns:a16="http://schemas.microsoft.com/office/drawing/2014/main" id="{9552DDDB-15E2-4E1B-BC0A-E2194F2D26F0}"/>
              </a:ext>
            </a:extLst>
          </p:cNvPr>
          <p:cNvGrpSpPr/>
          <p:nvPr/>
        </p:nvGrpSpPr>
        <p:grpSpPr>
          <a:xfrm>
            <a:off x="355025" y="6094265"/>
            <a:ext cx="3226375" cy="889294"/>
            <a:chOff x="355025" y="6094265"/>
            <a:chExt cx="3226375" cy="889294"/>
          </a:xfrm>
        </p:grpSpPr>
        <p:grpSp>
          <p:nvGrpSpPr>
            <p:cNvPr id="27" name="组合 26">
              <a:extLst>
                <a:ext uri="{FF2B5EF4-FFF2-40B4-BE49-F238E27FC236}">
                  <a16:creationId xmlns="" xmlns:a16="http://schemas.microsoft.com/office/drawing/2014/main" id="{90EC3853-CB0D-4DF7-9292-E63B747FD2BF}"/>
                </a:ext>
              </a:extLst>
            </p:cNvPr>
            <p:cNvGrpSpPr/>
            <p:nvPr/>
          </p:nvGrpSpPr>
          <p:grpSpPr>
            <a:xfrm>
              <a:off x="1149600" y="6094265"/>
              <a:ext cx="2431800" cy="889294"/>
              <a:chOff x="8107146" y="5459605"/>
              <a:chExt cx="4502685" cy="1646604"/>
            </a:xfrm>
          </p:grpSpPr>
          <p:pic>
            <p:nvPicPr>
              <p:cNvPr id="32" name="图片 31">
                <a:extLst>
                  <a:ext uri="{FF2B5EF4-FFF2-40B4-BE49-F238E27FC236}">
                    <a16:creationId xmlns="" xmlns:a16="http://schemas.microsoft.com/office/drawing/2014/main" id="{8CA8CEAB-1CCD-43E2-AB4E-1DBB48C6D7D0}"/>
                  </a:ext>
                </a:extLst>
              </p:cNvPr>
              <p:cNvPicPr>
                <a:picLocks noChangeAspect="1"/>
              </p:cNvPicPr>
              <p:nvPr/>
            </p:nvPicPr>
            <p:blipFill>
              <a:blip r:embed="rId4" cstate="print">
                <a:extLst>
                  <a:ext uri="{BEBA8EAE-BF5A-486C-A8C5-ECC9F3942E4B}">
                    <a14:imgProps xmlns:a14="http://schemas.microsoft.com/office/drawing/2010/main">
                      <a14:imgLayer r:embed="rId5">
                        <a14:imgEffect>
                          <a14:sharpenSoften amount="-25000"/>
                        </a14:imgEffect>
                        <a14:imgEffect>
                          <a14:brightnessContrast bright="15000" contrast="8000"/>
                        </a14:imgEffect>
                      </a14:imgLayer>
                    </a14:imgProps>
                  </a:ext>
                  <a:ext uri="{28A0092B-C50C-407E-A947-70E740481C1C}">
                    <a14:useLocalDpi xmlns:a14="http://schemas.microsoft.com/office/drawing/2010/main" val="0"/>
                  </a:ext>
                </a:extLst>
              </a:blip>
              <a:stretch>
                <a:fillRect/>
              </a:stretch>
            </p:blipFill>
            <p:spPr>
              <a:xfrm>
                <a:off x="8107146" y="5920509"/>
                <a:ext cx="1822754" cy="583281"/>
              </a:xfrm>
              <a:prstGeom prst="rect">
                <a:avLst/>
              </a:prstGeom>
              <a:effectLst>
                <a:glow rad="63500">
                  <a:schemeClr val="accent5">
                    <a:satMod val="175000"/>
                    <a:alpha val="40000"/>
                  </a:schemeClr>
                </a:glow>
              </a:effectLst>
            </p:spPr>
          </p:pic>
          <p:pic>
            <p:nvPicPr>
              <p:cNvPr id="33" name="图片 32">
                <a:extLst>
                  <a:ext uri="{FF2B5EF4-FFF2-40B4-BE49-F238E27FC236}">
                    <a16:creationId xmlns="" xmlns:a16="http://schemas.microsoft.com/office/drawing/2014/main" id="{F27D9DBA-0776-4570-B1C6-6D5975D877D7}"/>
                  </a:ext>
                </a:extLst>
              </p:cNvPr>
              <p:cNvPicPr>
                <a:picLocks noChangeAspect="1"/>
              </p:cNvPicPr>
              <p:nvPr/>
            </p:nvPicPr>
            <p:blipFill>
              <a:blip r:embed="rId6" cstate="print">
                <a:clrChange>
                  <a:clrFrom>
                    <a:srgbClr val="F7FCF8"/>
                  </a:clrFrom>
                  <a:clrTo>
                    <a:srgbClr val="F7FCF8">
                      <a:alpha val="0"/>
                    </a:srgbClr>
                  </a:clrTo>
                </a:clrChange>
                <a:extLst>
                  <a:ext uri="{28A0092B-C50C-407E-A947-70E740481C1C}">
                    <a14:useLocalDpi xmlns:a14="http://schemas.microsoft.com/office/drawing/2010/main" val="0"/>
                  </a:ext>
                </a:extLst>
              </a:blip>
              <a:stretch>
                <a:fillRect/>
              </a:stretch>
            </p:blipFill>
            <p:spPr>
              <a:xfrm>
                <a:off x="9503240" y="5459605"/>
                <a:ext cx="3106591" cy="1646604"/>
              </a:xfrm>
              <a:prstGeom prst="rect">
                <a:avLst/>
              </a:prstGeom>
            </p:spPr>
          </p:pic>
        </p:grpSp>
        <p:pic>
          <p:nvPicPr>
            <p:cNvPr id="31" name="图片 30">
              <a:extLst>
                <a:ext uri="{FF2B5EF4-FFF2-40B4-BE49-F238E27FC236}">
                  <a16:creationId xmlns="" xmlns:a16="http://schemas.microsoft.com/office/drawing/2014/main" id="{38EB5365-6AD4-4A42-A6C8-D2C7B145057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5025" y="6108700"/>
              <a:ext cx="781050" cy="781050"/>
            </a:xfrm>
            <a:prstGeom prst="rect">
              <a:avLst/>
            </a:prstGeom>
          </p:spPr>
        </p:pic>
      </p:grpSp>
    </p:spTree>
    <p:extLst>
      <p:ext uri="{BB962C8B-B14F-4D97-AF65-F5344CB8AC3E}">
        <p14:creationId xmlns:p14="http://schemas.microsoft.com/office/powerpoint/2010/main" val="3276910918"/>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wheel(1)">
                                      <p:cBhvr>
                                        <p:cTn id="22" dur="5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wheel(1)">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500"/>
                                        <p:tgtEl>
                                          <p:spTgt spid="2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2"/>
                                        </p:tgtEl>
                                        <p:attrNameLst>
                                          <p:attrName>style.visibility</p:attrName>
                                        </p:attrNameLst>
                                      </p:cBhvr>
                                      <p:to>
                                        <p:strVal val="visible"/>
                                      </p:to>
                                    </p:set>
                                    <p:animEffect transition="in" filter="fade">
                                      <p:cBhvr>
                                        <p:cTn id="42" dur="500"/>
                                        <p:tgtEl>
                                          <p:spTgt spid="2"/>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wipe(left)">
                                      <p:cBhvr>
                                        <p:cTn id="4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P spid="26" grpId="0"/>
      <p:bldP spid="29" grpId="0" animBg="1"/>
      <p:bldP spid="30"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 xmlns:a16="http://schemas.microsoft.com/office/drawing/2014/main" id="{BA9D5277-05A5-4933-B430-DE16C3E8D54E}"/>
              </a:ext>
            </a:extLst>
          </p:cNvPr>
          <p:cNvSpPr>
            <a:spLocks noGrp="1"/>
          </p:cNvSpPr>
          <p:nvPr>
            <p:ph type="sldNum" sz="quarter" idx="12"/>
          </p:nvPr>
        </p:nvSpPr>
        <p:spPr/>
        <p:txBody>
          <a:bodyPr/>
          <a:lstStyle/>
          <a:p>
            <a:fld id="{74A1CC9B-09A2-494D-8BBA-7EEB1F334007}" type="slidenum">
              <a:rPr lang="zh-CN" altLang="en-US" smtClean="0">
                <a:solidFill>
                  <a:prstClr val="black">
                    <a:tint val="75000"/>
                  </a:prstClr>
                </a:solidFill>
              </a:rPr>
              <a:pPr/>
              <a:t>4</a:t>
            </a:fld>
            <a:endParaRPr lang="zh-CN" altLang="en-US">
              <a:solidFill>
                <a:prstClr val="black">
                  <a:tint val="75000"/>
                </a:prstClr>
              </a:solidFill>
            </a:endParaRPr>
          </a:p>
        </p:txBody>
      </p:sp>
      <p:sp>
        <p:nvSpPr>
          <p:cNvPr id="20" name="文本框 19">
            <a:extLst>
              <a:ext uri="{FF2B5EF4-FFF2-40B4-BE49-F238E27FC236}">
                <a16:creationId xmlns="" xmlns:a16="http://schemas.microsoft.com/office/drawing/2014/main" id="{4B954467-A7F2-44B4-9DC2-06FCB4C65450}"/>
              </a:ext>
            </a:extLst>
          </p:cNvPr>
          <p:cNvSpPr txBox="1"/>
          <p:nvPr/>
        </p:nvSpPr>
        <p:spPr>
          <a:xfrm>
            <a:off x="681486" y="222497"/>
            <a:ext cx="7095795" cy="461665"/>
          </a:xfrm>
          <a:prstGeom prst="rect">
            <a:avLst/>
          </a:prstGeom>
          <a:noFill/>
        </p:spPr>
        <p:txBody>
          <a:bodyPr wrap="square" rtlCol="0">
            <a:spAutoFit/>
          </a:bodyPr>
          <a:lstStyle/>
          <a:p>
            <a:r>
              <a:rPr lang="en-US" altLang="zh-CN" sz="2400" dirty="0">
                <a:solidFill>
                  <a:srgbClr val="FF0000"/>
                </a:solidFill>
              </a:rPr>
              <a:t>Background</a:t>
            </a:r>
            <a:endParaRPr lang="zh-CN" altLang="en-US" sz="2400" dirty="0">
              <a:solidFill>
                <a:srgbClr val="FF0000"/>
              </a:solidFill>
            </a:endParaRPr>
          </a:p>
        </p:txBody>
      </p:sp>
      <p:sp>
        <p:nvSpPr>
          <p:cNvPr id="21" name="文本框 20">
            <a:extLst>
              <a:ext uri="{FF2B5EF4-FFF2-40B4-BE49-F238E27FC236}">
                <a16:creationId xmlns="" xmlns:a16="http://schemas.microsoft.com/office/drawing/2014/main" id="{F375CD83-70E1-4214-B7E1-DD9C1CA9605A}"/>
              </a:ext>
            </a:extLst>
          </p:cNvPr>
          <p:cNvSpPr txBox="1"/>
          <p:nvPr/>
        </p:nvSpPr>
        <p:spPr>
          <a:xfrm>
            <a:off x="681486" y="597117"/>
            <a:ext cx="9400020" cy="369332"/>
          </a:xfrm>
          <a:prstGeom prst="rect">
            <a:avLst/>
          </a:prstGeom>
          <a:noFill/>
        </p:spPr>
        <p:txBody>
          <a:bodyPr wrap="square" rtlCol="0">
            <a:spAutoFit/>
          </a:bodyPr>
          <a:lstStyle/>
          <a:p>
            <a:r>
              <a:rPr lang="en-US" altLang="zh-CN" dirty="0">
                <a:solidFill>
                  <a:srgbClr val="009FD4"/>
                </a:solidFill>
              </a:rPr>
              <a:t>Municipal waste and MSWI BA</a:t>
            </a:r>
            <a:endParaRPr lang="zh-CN" altLang="en-US" dirty="0">
              <a:solidFill>
                <a:srgbClr val="009FD4"/>
              </a:solidFill>
            </a:endParaRPr>
          </a:p>
        </p:txBody>
      </p:sp>
      <p:sp>
        <p:nvSpPr>
          <p:cNvPr id="22" name="文本框 21">
            <a:extLst>
              <a:ext uri="{FF2B5EF4-FFF2-40B4-BE49-F238E27FC236}">
                <a16:creationId xmlns="" xmlns:a16="http://schemas.microsoft.com/office/drawing/2014/main" id="{6FE4431E-EEAD-4E22-891C-B39AEA75B718}"/>
              </a:ext>
            </a:extLst>
          </p:cNvPr>
          <p:cNvSpPr txBox="1"/>
          <p:nvPr/>
        </p:nvSpPr>
        <p:spPr>
          <a:xfrm>
            <a:off x="681486" y="899440"/>
            <a:ext cx="9400020" cy="369332"/>
          </a:xfrm>
          <a:prstGeom prst="rect">
            <a:avLst/>
          </a:prstGeom>
          <a:noFill/>
        </p:spPr>
        <p:txBody>
          <a:bodyPr wrap="square" rtlCol="0">
            <a:spAutoFit/>
          </a:bodyPr>
          <a:lstStyle/>
          <a:p>
            <a:r>
              <a:rPr lang="en-US" altLang="zh-CN" dirty="0"/>
              <a:t>MSWI BA</a:t>
            </a:r>
            <a:endParaRPr lang="zh-CN" altLang="en-US" dirty="0"/>
          </a:p>
        </p:txBody>
      </p:sp>
      <p:sp>
        <p:nvSpPr>
          <p:cNvPr id="2" name="文本框 1">
            <a:extLst>
              <a:ext uri="{FF2B5EF4-FFF2-40B4-BE49-F238E27FC236}">
                <a16:creationId xmlns="" xmlns:a16="http://schemas.microsoft.com/office/drawing/2014/main" id="{914B3D7A-72AE-4A08-88E9-DF116A7C106D}"/>
              </a:ext>
            </a:extLst>
          </p:cNvPr>
          <p:cNvSpPr txBox="1"/>
          <p:nvPr/>
        </p:nvSpPr>
        <p:spPr>
          <a:xfrm>
            <a:off x="681486" y="1268772"/>
            <a:ext cx="8346767" cy="923330"/>
          </a:xfrm>
          <a:prstGeom prst="rect">
            <a:avLst/>
          </a:prstGeom>
          <a:noFill/>
        </p:spPr>
        <p:txBody>
          <a:bodyPr wrap="square" rtlCol="0">
            <a:spAutoFit/>
          </a:bodyPr>
          <a:lstStyle/>
          <a:p>
            <a:r>
              <a:rPr lang="en-US" altLang="zh-CN" dirty="0"/>
              <a:t>Potential applications:</a:t>
            </a:r>
          </a:p>
          <a:p>
            <a:r>
              <a:rPr lang="en-US" altLang="zh-CN" dirty="0" err="1"/>
              <a:t>Aggretate</a:t>
            </a:r>
            <a:r>
              <a:rPr lang="en-US" altLang="zh-CN" dirty="0"/>
              <a:t> in pavement </a:t>
            </a:r>
            <a:r>
              <a:rPr lang="en-US" altLang="zh-CN" dirty="0" err="1"/>
              <a:t>concrustion</a:t>
            </a:r>
            <a:endParaRPr lang="en-US" altLang="zh-CN" dirty="0"/>
          </a:p>
          <a:p>
            <a:r>
              <a:rPr lang="en-US" altLang="zh-CN" dirty="0"/>
              <a:t>Substitute materials in concrete (cement, filler or aggregate)</a:t>
            </a:r>
            <a:endParaRPr lang="zh-CN" altLang="en-US" dirty="0"/>
          </a:p>
        </p:txBody>
      </p:sp>
      <p:sp>
        <p:nvSpPr>
          <p:cNvPr id="23" name="文本框 22">
            <a:extLst>
              <a:ext uri="{FF2B5EF4-FFF2-40B4-BE49-F238E27FC236}">
                <a16:creationId xmlns="" xmlns:a16="http://schemas.microsoft.com/office/drawing/2014/main" id="{47F2B475-3639-407E-9159-2CAD95213FE0}"/>
              </a:ext>
            </a:extLst>
          </p:cNvPr>
          <p:cNvSpPr txBox="1"/>
          <p:nvPr/>
        </p:nvSpPr>
        <p:spPr>
          <a:xfrm>
            <a:off x="681485" y="2232243"/>
            <a:ext cx="8346767" cy="369332"/>
          </a:xfrm>
          <a:prstGeom prst="rect">
            <a:avLst/>
          </a:prstGeom>
          <a:noFill/>
        </p:spPr>
        <p:txBody>
          <a:bodyPr wrap="square" rtlCol="0">
            <a:spAutoFit/>
          </a:bodyPr>
          <a:lstStyle/>
          <a:p>
            <a:r>
              <a:rPr lang="en-US" altLang="zh-CN" dirty="0"/>
              <a:t>Main problems:</a:t>
            </a:r>
          </a:p>
        </p:txBody>
      </p:sp>
      <p:grpSp>
        <p:nvGrpSpPr>
          <p:cNvPr id="9" name="组合 8">
            <a:extLst>
              <a:ext uri="{FF2B5EF4-FFF2-40B4-BE49-F238E27FC236}">
                <a16:creationId xmlns="" xmlns:a16="http://schemas.microsoft.com/office/drawing/2014/main" id="{2CB210D8-C896-4548-B16F-5A01DB0F1460}"/>
              </a:ext>
            </a:extLst>
          </p:cNvPr>
          <p:cNvGrpSpPr/>
          <p:nvPr/>
        </p:nvGrpSpPr>
        <p:grpSpPr>
          <a:xfrm>
            <a:off x="767926" y="2710553"/>
            <a:ext cx="1952125" cy="2954184"/>
            <a:chOff x="767926" y="2710553"/>
            <a:chExt cx="1952125" cy="2954184"/>
          </a:xfrm>
        </p:grpSpPr>
        <p:sp>
          <p:nvSpPr>
            <p:cNvPr id="4" name="矩形 3">
              <a:extLst>
                <a:ext uri="{FF2B5EF4-FFF2-40B4-BE49-F238E27FC236}">
                  <a16:creationId xmlns="" xmlns:a16="http://schemas.microsoft.com/office/drawing/2014/main" id="{8F527C78-946A-474C-9E12-B6523ADE0A84}"/>
                </a:ext>
              </a:extLst>
            </p:cNvPr>
            <p:cNvSpPr/>
            <p:nvPr/>
          </p:nvSpPr>
          <p:spPr>
            <a:xfrm>
              <a:off x="767926" y="2710553"/>
              <a:ext cx="1952125" cy="2954184"/>
            </a:xfrm>
            <a:prstGeom prst="rect">
              <a:avLst/>
            </a:prstGeom>
            <a:solidFill>
              <a:schemeClr val="bg1">
                <a:lumMod val="50000"/>
              </a:schemeClr>
            </a:solidFill>
            <a:effectLst>
              <a:glow>
                <a:schemeClr val="bg2">
                  <a:alpha val="40000"/>
                </a:schemeClr>
              </a:glow>
              <a:reflection blurRad="6350" stA="52000" endA="300" endPos="30000" dir="5400000" sy="-100000" algn="bl" rotWithShape="0"/>
              <a:softEdge rad="11430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pic>
          <p:nvPicPr>
            <p:cNvPr id="25" name="图片 24" descr="C:\Users\sunyubo\AppData\Local\Temp\1537387890(1).png">
              <a:extLst>
                <a:ext uri="{FF2B5EF4-FFF2-40B4-BE49-F238E27FC236}">
                  <a16:creationId xmlns="" xmlns:a16="http://schemas.microsoft.com/office/drawing/2014/main" id="{DE80959E-C403-465C-AE0C-81D3E5470214}"/>
                </a:ext>
              </a:extLst>
            </p:cNvPr>
            <p:cNvPicPr/>
            <p:nvPr/>
          </p:nvPicPr>
          <p:blipFill rotWithShape="1">
            <a:blip r:embed="rId2" cstate="print">
              <a:extLst>
                <a:ext uri="{28A0092B-C50C-407E-A947-70E740481C1C}">
                  <a14:useLocalDpi xmlns:a14="http://schemas.microsoft.com/office/drawing/2010/main" val="0"/>
                </a:ext>
              </a:extLst>
            </a:blip>
            <a:srcRect l="3828" t="5280" r="18482" b="11856"/>
            <a:stretch/>
          </p:blipFill>
          <p:spPr bwMode="auto">
            <a:xfrm>
              <a:off x="905087" y="2925774"/>
              <a:ext cx="1677802" cy="1404851"/>
            </a:xfrm>
            <a:prstGeom prst="rect">
              <a:avLst/>
            </a:prstGeom>
            <a:noFill/>
            <a:ln>
              <a:noFill/>
            </a:ln>
            <a:effectLst>
              <a:softEdge rad="76200"/>
            </a:effectLst>
            <a:extLst>
              <a:ext uri="{53640926-AAD7-44D8-BBD7-CCE9431645EC}">
                <a14:shadowObscured xmlns:a14="http://schemas.microsoft.com/office/drawing/2010/main"/>
              </a:ext>
            </a:extLst>
          </p:spPr>
        </p:pic>
        <p:sp>
          <p:nvSpPr>
            <p:cNvPr id="6" name="文本框 5">
              <a:extLst>
                <a:ext uri="{FF2B5EF4-FFF2-40B4-BE49-F238E27FC236}">
                  <a16:creationId xmlns="" xmlns:a16="http://schemas.microsoft.com/office/drawing/2014/main" id="{3F002A22-A27F-4063-B398-4FB9D6B44B35}"/>
                </a:ext>
              </a:extLst>
            </p:cNvPr>
            <p:cNvSpPr txBox="1"/>
            <p:nvPr/>
          </p:nvSpPr>
          <p:spPr>
            <a:xfrm>
              <a:off x="1175452" y="4849789"/>
              <a:ext cx="1137073" cy="461665"/>
            </a:xfrm>
            <a:prstGeom prst="rect">
              <a:avLst/>
            </a:prstGeom>
            <a:noFill/>
          </p:spPr>
          <p:txBody>
            <a:bodyPr wrap="square" rtlCol="0">
              <a:spAutoFit/>
            </a:bodyPr>
            <a:lstStyle/>
            <a:p>
              <a:r>
                <a:rPr lang="en-US" altLang="zh-CN" sz="1200" dirty="0">
                  <a:solidFill>
                    <a:srgbClr val="FF0000"/>
                  </a:solidFill>
                </a:rPr>
                <a:t>High-porosity structure</a:t>
              </a:r>
              <a:endParaRPr lang="zh-CN" altLang="en-US" sz="1200" dirty="0">
                <a:solidFill>
                  <a:srgbClr val="FF0000"/>
                </a:solidFill>
              </a:endParaRPr>
            </a:p>
          </p:txBody>
        </p:sp>
      </p:grpSp>
      <p:grpSp>
        <p:nvGrpSpPr>
          <p:cNvPr id="39" name="组合 38">
            <a:extLst>
              <a:ext uri="{FF2B5EF4-FFF2-40B4-BE49-F238E27FC236}">
                <a16:creationId xmlns="" xmlns:a16="http://schemas.microsoft.com/office/drawing/2014/main" id="{E893399C-2F20-4B70-BE15-AAC7333229DE}"/>
              </a:ext>
            </a:extLst>
          </p:cNvPr>
          <p:cNvGrpSpPr/>
          <p:nvPr/>
        </p:nvGrpSpPr>
        <p:grpSpPr>
          <a:xfrm>
            <a:off x="6595995" y="2710553"/>
            <a:ext cx="1952125" cy="2954184"/>
            <a:chOff x="4946498" y="2710553"/>
            <a:chExt cx="1952125" cy="2954184"/>
          </a:xfrm>
        </p:grpSpPr>
        <p:sp>
          <p:nvSpPr>
            <p:cNvPr id="27" name="矩形 26">
              <a:extLst>
                <a:ext uri="{FF2B5EF4-FFF2-40B4-BE49-F238E27FC236}">
                  <a16:creationId xmlns="" xmlns:a16="http://schemas.microsoft.com/office/drawing/2014/main" id="{85C58242-5DE2-4C0E-8AF6-556B752B1582}"/>
                </a:ext>
              </a:extLst>
            </p:cNvPr>
            <p:cNvSpPr/>
            <p:nvPr/>
          </p:nvSpPr>
          <p:spPr>
            <a:xfrm>
              <a:off x="4946498" y="2710553"/>
              <a:ext cx="1952125" cy="2954184"/>
            </a:xfrm>
            <a:prstGeom prst="rect">
              <a:avLst/>
            </a:prstGeom>
            <a:solidFill>
              <a:schemeClr val="bg1">
                <a:lumMod val="50000"/>
              </a:schemeClr>
            </a:solidFill>
            <a:effectLst>
              <a:glow>
                <a:schemeClr val="bg2">
                  <a:alpha val="40000"/>
                </a:schemeClr>
              </a:glow>
              <a:reflection blurRad="6350" stA="52000" endA="300" endPos="30000" dir="5400000" sy="-100000" algn="bl" rotWithShape="0"/>
              <a:softEdge rad="11430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pic>
          <p:nvPicPr>
            <p:cNvPr id="30" name="图片 29">
              <a:extLst>
                <a:ext uri="{FF2B5EF4-FFF2-40B4-BE49-F238E27FC236}">
                  <a16:creationId xmlns="" xmlns:a16="http://schemas.microsoft.com/office/drawing/2014/main" id="{C776EAB0-6B6D-484B-9D4B-B7E51918FF62}"/>
                </a:ext>
              </a:extLst>
            </p:cNvPr>
            <p:cNvPicPr/>
            <p:nvPr/>
          </p:nvPicPr>
          <p:blipFill rotWithShape="1">
            <a:blip r:embed="rId3">
              <a:extLst>
                <a:ext uri="{28A0092B-C50C-407E-A947-70E740481C1C}">
                  <a14:useLocalDpi xmlns:a14="http://schemas.microsoft.com/office/drawing/2010/main" val="0"/>
                </a:ext>
              </a:extLst>
            </a:blip>
            <a:srcRect l="3487" t="10799" r="56262" b="-1"/>
            <a:stretch/>
          </p:blipFill>
          <p:spPr bwMode="auto">
            <a:xfrm>
              <a:off x="5055150" y="2953973"/>
              <a:ext cx="1734821" cy="1348451"/>
            </a:xfrm>
            <a:prstGeom prst="rect">
              <a:avLst/>
            </a:prstGeom>
            <a:ln>
              <a:noFill/>
            </a:ln>
            <a:effectLst>
              <a:softEdge rad="38100"/>
            </a:effectLst>
            <a:extLst>
              <a:ext uri="{53640926-AAD7-44D8-BBD7-CCE9431645EC}">
                <a14:shadowObscured xmlns:a14="http://schemas.microsoft.com/office/drawing/2010/main"/>
              </a:ext>
            </a:extLst>
          </p:spPr>
        </p:pic>
        <p:sp>
          <p:nvSpPr>
            <p:cNvPr id="31" name="文本框 30">
              <a:extLst>
                <a:ext uri="{FF2B5EF4-FFF2-40B4-BE49-F238E27FC236}">
                  <a16:creationId xmlns="" xmlns:a16="http://schemas.microsoft.com/office/drawing/2014/main" id="{554A67E6-0544-45AE-A721-9C396F00E0EA}"/>
                </a:ext>
              </a:extLst>
            </p:cNvPr>
            <p:cNvSpPr txBox="1"/>
            <p:nvPr/>
          </p:nvSpPr>
          <p:spPr>
            <a:xfrm>
              <a:off x="5220821" y="4849789"/>
              <a:ext cx="1677802" cy="461665"/>
            </a:xfrm>
            <a:prstGeom prst="rect">
              <a:avLst/>
            </a:prstGeom>
            <a:noFill/>
          </p:spPr>
          <p:txBody>
            <a:bodyPr wrap="square" rtlCol="0">
              <a:spAutoFit/>
            </a:bodyPr>
            <a:lstStyle/>
            <a:p>
              <a:r>
                <a:rPr lang="en-US" altLang="zh-CN" sz="1200" dirty="0">
                  <a:solidFill>
                    <a:srgbClr val="FF0000"/>
                  </a:solidFill>
                </a:rPr>
                <a:t>Metallic aluminum content</a:t>
              </a:r>
              <a:endParaRPr lang="zh-CN" altLang="en-US" sz="1200" dirty="0">
                <a:solidFill>
                  <a:srgbClr val="FF0000"/>
                </a:solidFill>
              </a:endParaRPr>
            </a:p>
          </p:txBody>
        </p:sp>
      </p:grpSp>
      <p:grpSp>
        <p:nvGrpSpPr>
          <p:cNvPr id="37" name="组合 36">
            <a:extLst>
              <a:ext uri="{FF2B5EF4-FFF2-40B4-BE49-F238E27FC236}">
                <a16:creationId xmlns="" xmlns:a16="http://schemas.microsoft.com/office/drawing/2014/main" id="{AA9FCB9B-2C55-4CD5-A1E1-553DFBC84C3F}"/>
              </a:ext>
            </a:extLst>
          </p:cNvPr>
          <p:cNvGrpSpPr/>
          <p:nvPr/>
        </p:nvGrpSpPr>
        <p:grpSpPr>
          <a:xfrm>
            <a:off x="3643882" y="2710553"/>
            <a:ext cx="2150313" cy="2954184"/>
            <a:chOff x="2857212" y="2710553"/>
            <a:chExt cx="2150313" cy="2954184"/>
          </a:xfrm>
        </p:grpSpPr>
        <p:sp>
          <p:nvSpPr>
            <p:cNvPr id="26" name="矩形 25">
              <a:extLst>
                <a:ext uri="{FF2B5EF4-FFF2-40B4-BE49-F238E27FC236}">
                  <a16:creationId xmlns="" xmlns:a16="http://schemas.microsoft.com/office/drawing/2014/main" id="{27875446-589F-4F32-91C4-A142E2C84286}"/>
                </a:ext>
              </a:extLst>
            </p:cNvPr>
            <p:cNvSpPr/>
            <p:nvPr/>
          </p:nvSpPr>
          <p:spPr>
            <a:xfrm>
              <a:off x="2857212" y="2710553"/>
              <a:ext cx="1952125" cy="2954184"/>
            </a:xfrm>
            <a:prstGeom prst="rect">
              <a:avLst/>
            </a:prstGeom>
            <a:solidFill>
              <a:schemeClr val="bg1">
                <a:lumMod val="50000"/>
              </a:schemeClr>
            </a:solidFill>
            <a:effectLst>
              <a:glow>
                <a:schemeClr val="bg2">
                  <a:alpha val="40000"/>
                </a:schemeClr>
              </a:glow>
              <a:reflection blurRad="6350" stA="52000" endA="300" endPos="30000" dir="5400000" sy="-100000" algn="bl" rotWithShape="0"/>
              <a:softEdge rad="11430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36" name="文本框 35">
              <a:extLst>
                <a:ext uri="{FF2B5EF4-FFF2-40B4-BE49-F238E27FC236}">
                  <a16:creationId xmlns="" xmlns:a16="http://schemas.microsoft.com/office/drawing/2014/main" id="{C28260EF-BE15-43C9-84CB-2D29C487761C}"/>
                </a:ext>
              </a:extLst>
            </p:cNvPr>
            <p:cNvSpPr txBox="1"/>
            <p:nvPr/>
          </p:nvSpPr>
          <p:spPr>
            <a:xfrm>
              <a:off x="3329723" y="4859945"/>
              <a:ext cx="1677802" cy="276999"/>
            </a:xfrm>
            <a:prstGeom prst="rect">
              <a:avLst/>
            </a:prstGeom>
            <a:noFill/>
          </p:spPr>
          <p:txBody>
            <a:bodyPr wrap="square" rtlCol="0">
              <a:spAutoFit/>
            </a:bodyPr>
            <a:lstStyle/>
            <a:p>
              <a:r>
                <a:rPr lang="en-US" altLang="zh-CN" sz="1200" dirty="0">
                  <a:solidFill>
                    <a:srgbClr val="FF0000"/>
                  </a:solidFill>
                </a:rPr>
                <a:t>Low reactivity</a:t>
              </a:r>
              <a:endParaRPr lang="zh-CN" altLang="en-US" sz="1200" dirty="0">
                <a:solidFill>
                  <a:srgbClr val="FF0000"/>
                </a:solidFill>
              </a:endParaRPr>
            </a:p>
          </p:txBody>
        </p:sp>
        <p:sp>
          <p:nvSpPr>
            <p:cNvPr id="8" name="文本框 7">
              <a:extLst>
                <a:ext uri="{FF2B5EF4-FFF2-40B4-BE49-F238E27FC236}">
                  <a16:creationId xmlns="" xmlns:a16="http://schemas.microsoft.com/office/drawing/2014/main" id="{1E4B1B29-A6C1-47B0-8D40-C611235991CB}"/>
                </a:ext>
              </a:extLst>
            </p:cNvPr>
            <p:cNvSpPr txBox="1"/>
            <p:nvPr/>
          </p:nvSpPr>
          <p:spPr>
            <a:xfrm>
              <a:off x="3314988" y="3194422"/>
              <a:ext cx="1571625" cy="923330"/>
            </a:xfrm>
            <a:prstGeom prst="rect">
              <a:avLst/>
            </a:prstGeom>
            <a:noFill/>
          </p:spPr>
          <p:txBody>
            <a:bodyPr wrap="square" rtlCol="0">
              <a:spAutoFit/>
            </a:bodyPr>
            <a:lstStyle/>
            <a:p>
              <a:r>
                <a:rPr lang="en-US" altLang="zh-CN" dirty="0">
                  <a:solidFill>
                    <a:schemeClr val="bg1"/>
                  </a:solidFill>
                </a:rPr>
                <a:t>Quartz,</a:t>
              </a:r>
            </a:p>
            <a:p>
              <a:r>
                <a:rPr lang="en-US" altLang="zh-CN" dirty="0">
                  <a:solidFill>
                    <a:schemeClr val="bg1"/>
                  </a:solidFill>
                </a:rPr>
                <a:t>Unburned organics</a:t>
              </a:r>
              <a:endParaRPr lang="zh-CN" altLang="en-US" dirty="0">
                <a:solidFill>
                  <a:schemeClr val="bg1"/>
                </a:solidFill>
              </a:endParaRPr>
            </a:p>
          </p:txBody>
        </p:sp>
      </p:grpSp>
      <p:grpSp>
        <p:nvGrpSpPr>
          <p:cNvPr id="41" name="组合 40">
            <a:extLst>
              <a:ext uri="{FF2B5EF4-FFF2-40B4-BE49-F238E27FC236}">
                <a16:creationId xmlns="" xmlns:a16="http://schemas.microsoft.com/office/drawing/2014/main" id="{6F729507-70D9-49AA-BDB9-729106C71B0D}"/>
              </a:ext>
            </a:extLst>
          </p:cNvPr>
          <p:cNvGrpSpPr/>
          <p:nvPr/>
        </p:nvGrpSpPr>
        <p:grpSpPr>
          <a:xfrm>
            <a:off x="9548108" y="2710553"/>
            <a:ext cx="1952125" cy="2954184"/>
            <a:chOff x="7035784" y="2710553"/>
            <a:chExt cx="1952125" cy="2954184"/>
          </a:xfrm>
        </p:grpSpPr>
        <p:sp>
          <p:nvSpPr>
            <p:cNvPr id="42" name="矩形 41">
              <a:extLst>
                <a:ext uri="{FF2B5EF4-FFF2-40B4-BE49-F238E27FC236}">
                  <a16:creationId xmlns="" xmlns:a16="http://schemas.microsoft.com/office/drawing/2014/main" id="{C7CE3C41-7FB8-4879-B224-FF71BB52B42E}"/>
                </a:ext>
              </a:extLst>
            </p:cNvPr>
            <p:cNvSpPr/>
            <p:nvPr/>
          </p:nvSpPr>
          <p:spPr>
            <a:xfrm>
              <a:off x="7035784" y="2710553"/>
              <a:ext cx="1952125" cy="2954184"/>
            </a:xfrm>
            <a:prstGeom prst="rect">
              <a:avLst/>
            </a:prstGeom>
            <a:solidFill>
              <a:schemeClr val="bg1">
                <a:lumMod val="50000"/>
              </a:schemeClr>
            </a:solidFill>
            <a:effectLst>
              <a:glow>
                <a:schemeClr val="bg2">
                  <a:alpha val="40000"/>
                </a:schemeClr>
              </a:glow>
              <a:reflection blurRad="6350" stA="52000" endA="300" endPos="30000" dir="5400000" sy="-100000" algn="bl" rotWithShape="0"/>
              <a:softEdge rad="114300"/>
            </a:effectLst>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zh-CN" altLang="en-US"/>
            </a:p>
          </p:txBody>
        </p:sp>
        <p:sp>
          <p:nvSpPr>
            <p:cNvPr id="43" name="文本框 42">
              <a:extLst>
                <a:ext uri="{FF2B5EF4-FFF2-40B4-BE49-F238E27FC236}">
                  <a16:creationId xmlns="" xmlns:a16="http://schemas.microsoft.com/office/drawing/2014/main" id="{F02D9567-3044-4ACD-B133-0F46392B2D74}"/>
                </a:ext>
              </a:extLst>
            </p:cNvPr>
            <p:cNvSpPr txBox="1"/>
            <p:nvPr/>
          </p:nvSpPr>
          <p:spPr>
            <a:xfrm>
              <a:off x="7310107" y="4859945"/>
              <a:ext cx="1677802" cy="276999"/>
            </a:xfrm>
            <a:prstGeom prst="rect">
              <a:avLst/>
            </a:prstGeom>
            <a:noFill/>
          </p:spPr>
          <p:txBody>
            <a:bodyPr wrap="square" rtlCol="0">
              <a:spAutoFit/>
            </a:bodyPr>
            <a:lstStyle/>
            <a:p>
              <a:r>
                <a:rPr lang="en-US" altLang="zh-CN" sz="1200" dirty="0">
                  <a:solidFill>
                    <a:srgbClr val="FF0000"/>
                  </a:solidFill>
                </a:rPr>
                <a:t>Leaching problems</a:t>
              </a:r>
              <a:endParaRPr lang="zh-CN" altLang="en-US" sz="1200" dirty="0">
                <a:solidFill>
                  <a:srgbClr val="FF0000"/>
                </a:solidFill>
              </a:endParaRPr>
            </a:p>
          </p:txBody>
        </p:sp>
        <mc:AlternateContent xmlns:mc="http://schemas.openxmlformats.org/markup-compatibility/2006" xmlns:a14="http://schemas.microsoft.com/office/drawing/2010/main">
          <mc:Choice Requires="a14">
            <p:sp>
              <p:nvSpPr>
                <p:cNvPr id="44" name="文本框 43">
                  <a:extLst>
                    <a:ext uri="{FF2B5EF4-FFF2-40B4-BE49-F238E27FC236}">
                      <a16:creationId xmlns="" xmlns:a16="http://schemas.microsoft.com/office/drawing/2014/main" id="{4163A178-41D3-467A-8BC7-37651BC11A5B}"/>
                    </a:ext>
                  </a:extLst>
                </p:cNvPr>
                <p:cNvSpPr txBox="1"/>
                <p:nvPr/>
              </p:nvSpPr>
              <p:spPr>
                <a:xfrm>
                  <a:off x="7172946" y="2955653"/>
                  <a:ext cx="1677802" cy="1480277"/>
                </a:xfrm>
                <a:prstGeom prst="rect">
                  <a:avLst/>
                </a:prstGeom>
                <a:noFill/>
              </p:spPr>
              <p:txBody>
                <a:bodyPr wrap="square" rtlCol="0">
                  <a:spAutoFit/>
                </a:bodyPr>
                <a:lstStyle/>
                <a:p>
                  <a:r>
                    <a:rPr lang="en-US" altLang="zh-CN" dirty="0">
                      <a:solidFill>
                        <a:schemeClr val="bg1"/>
                      </a:solidFill>
                      <a:latin typeface="+mn-ea"/>
                    </a:rPr>
                    <a:t>Heavy metals:</a:t>
                  </a:r>
                </a:p>
                <a:p>
                  <a14:m>
                    <m:oMath xmlns:m="http://schemas.openxmlformats.org/officeDocument/2006/math">
                      <m:r>
                        <m:rPr>
                          <m:sty m:val="p"/>
                        </m:rPr>
                        <a:rPr lang="en-US" altLang="zh-CN" smtClean="0">
                          <a:solidFill>
                            <a:schemeClr val="bg1"/>
                          </a:solidFill>
                          <a:latin typeface="Cambria Math" panose="02040503050406030204" pitchFamily="18" charset="0"/>
                        </a:rPr>
                        <m:t>Ni</m:t>
                      </m:r>
                    </m:oMath>
                  </a14:m>
                  <a:r>
                    <a:rPr lang="en-US" altLang="zh-CN" dirty="0">
                      <a:solidFill>
                        <a:schemeClr val="bg1"/>
                      </a:solidFill>
                      <a:latin typeface="+mn-ea"/>
                    </a:rPr>
                    <a:t>, </a:t>
                  </a:r>
                  <a14:m>
                    <m:oMath xmlns:m="http://schemas.openxmlformats.org/officeDocument/2006/math">
                      <m:r>
                        <m:rPr>
                          <m:sty m:val="p"/>
                        </m:rPr>
                        <a:rPr lang="en-US" altLang="zh-CN">
                          <a:solidFill>
                            <a:schemeClr val="bg1"/>
                          </a:solidFill>
                          <a:latin typeface="Cambria Math" panose="02040503050406030204" pitchFamily="18" charset="0"/>
                        </a:rPr>
                        <m:t>Zn</m:t>
                      </m:r>
                    </m:oMath>
                  </a14:m>
                  <a:r>
                    <a:rPr lang="en-US" altLang="zh-CN" dirty="0">
                      <a:solidFill>
                        <a:schemeClr val="bg1"/>
                      </a:solidFill>
                      <a:latin typeface="+mn-ea"/>
                    </a:rPr>
                    <a:t>, </a:t>
                  </a:r>
                  <a14:m>
                    <m:oMath xmlns:m="http://schemas.openxmlformats.org/officeDocument/2006/math">
                      <m:r>
                        <m:rPr>
                          <m:sty m:val="p"/>
                        </m:rPr>
                        <a:rPr lang="en-US" altLang="zh-CN">
                          <a:solidFill>
                            <a:schemeClr val="bg1"/>
                          </a:solidFill>
                          <a:latin typeface="Cambria Math" panose="02040503050406030204" pitchFamily="18" charset="0"/>
                        </a:rPr>
                        <m:t>Cd</m:t>
                      </m:r>
                    </m:oMath>
                  </a14:m>
                  <a:r>
                    <a:rPr lang="en-US" altLang="zh-CN" dirty="0">
                      <a:solidFill>
                        <a:schemeClr val="bg1"/>
                      </a:solidFill>
                      <a:latin typeface="+mn-ea"/>
                    </a:rPr>
                    <a:t>, </a:t>
                  </a:r>
                  <a14:m>
                    <m:oMath xmlns:m="http://schemas.openxmlformats.org/officeDocument/2006/math">
                      <m:r>
                        <m:rPr>
                          <m:sty m:val="p"/>
                        </m:rPr>
                        <a:rPr lang="en-US" altLang="zh-CN">
                          <a:solidFill>
                            <a:schemeClr val="bg1"/>
                          </a:solidFill>
                          <a:latin typeface="Cambria Math" panose="02040503050406030204" pitchFamily="18" charset="0"/>
                        </a:rPr>
                        <m:t>Cu</m:t>
                      </m:r>
                    </m:oMath>
                  </a14:m>
                  <a:r>
                    <a:rPr lang="en-US" altLang="zh-CN" dirty="0">
                      <a:solidFill>
                        <a:schemeClr val="bg1"/>
                      </a:solidFill>
                      <a:latin typeface="+mn-ea"/>
                    </a:rPr>
                    <a:t>, </a:t>
                  </a:r>
                  <a14:m>
                    <m:oMath xmlns:m="http://schemas.openxmlformats.org/officeDocument/2006/math">
                      <m:r>
                        <m:rPr>
                          <m:sty m:val="p"/>
                        </m:rPr>
                        <a:rPr lang="en-US" altLang="zh-CN">
                          <a:solidFill>
                            <a:schemeClr val="bg1"/>
                          </a:solidFill>
                          <a:latin typeface="Cambria Math" panose="02040503050406030204" pitchFamily="18" charset="0"/>
                        </a:rPr>
                        <m:t>Pb</m:t>
                      </m:r>
                    </m:oMath>
                  </a14:m>
                  <a:r>
                    <a:rPr lang="en-US" altLang="zh-CN" dirty="0">
                      <a:solidFill>
                        <a:schemeClr val="bg1"/>
                      </a:solidFill>
                      <a:latin typeface="+mn-ea"/>
                    </a:rPr>
                    <a:t>, </a:t>
                  </a:r>
                  <a14:m>
                    <m:oMath xmlns:m="http://schemas.openxmlformats.org/officeDocument/2006/math">
                      <m:r>
                        <m:rPr>
                          <m:sty m:val="p"/>
                        </m:rPr>
                        <a:rPr lang="en-US" altLang="zh-CN">
                          <a:solidFill>
                            <a:schemeClr val="bg1"/>
                          </a:solidFill>
                          <a:latin typeface="Cambria Math" panose="02040503050406030204" pitchFamily="18" charset="0"/>
                        </a:rPr>
                        <m:t>Mo</m:t>
                      </m:r>
                    </m:oMath>
                  </a14:m>
                  <a:endParaRPr lang="en-US" altLang="zh-CN" sz="1200" dirty="0">
                    <a:solidFill>
                      <a:schemeClr val="bg1"/>
                    </a:solidFill>
                    <a:latin typeface="+mn-ea"/>
                  </a:endParaRPr>
                </a:p>
                <a:p>
                  <a:r>
                    <a:rPr lang="en-US" altLang="zh-CN" dirty="0">
                      <a:solidFill>
                        <a:schemeClr val="bg1"/>
                      </a:solidFill>
                      <a:latin typeface="+mn-ea"/>
                    </a:rPr>
                    <a:t>Harmful salts:</a:t>
                  </a:r>
                </a:p>
                <a:p>
                  <a14:m>
                    <m:oMath xmlns:m="http://schemas.openxmlformats.org/officeDocument/2006/math">
                      <m:sSup>
                        <m:sSupPr>
                          <m:ctrlPr>
                            <a:rPr lang="en-US" altLang="zh-CN" i="1" smtClean="0">
                              <a:solidFill>
                                <a:schemeClr val="bg1"/>
                              </a:solidFill>
                              <a:latin typeface="Cambria Math"/>
                            </a:rPr>
                          </m:ctrlPr>
                        </m:sSupPr>
                        <m:e>
                          <m:r>
                            <m:rPr>
                              <m:sty m:val="p"/>
                            </m:rPr>
                            <a:rPr lang="en-US" altLang="zh-CN" b="0" i="0" smtClean="0">
                              <a:solidFill>
                                <a:schemeClr val="bg1"/>
                              </a:solidFill>
                              <a:latin typeface="Cambria Math" panose="02040503050406030204" pitchFamily="18" charset="0"/>
                            </a:rPr>
                            <m:t>Cl</m:t>
                          </m:r>
                        </m:e>
                        <m:sup>
                          <m:r>
                            <a:rPr lang="en-US" altLang="zh-CN" b="0" i="0" smtClean="0">
                              <a:solidFill>
                                <a:schemeClr val="bg1"/>
                              </a:solidFill>
                              <a:latin typeface="Cambria Math" panose="02040503050406030204" pitchFamily="18" charset="0"/>
                            </a:rPr>
                            <m:t>−</m:t>
                          </m:r>
                        </m:sup>
                      </m:sSup>
                    </m:oMath>
                  </a14:m>
                  <a:r>
                    <a:rPr lang="en-US" altLang="zh-CN" dirty="0">
                      <a:solidFill>
                        <a:schemeClr val="bg1"/>
                      </a:solidFill>
                      <a:latin typeface="+mn-ea"/>
                    </a:rPr>
                    <a:t>, </a:t>
                  </a:r>
                  <a14:m>
                    <m:oMath xmlns:m="http://schemas.openxmlformats.org/officeDocument/2006/math">
                      <m:sSubSup>
                        <m:sSubSupPr>
                          <m:ctrlPr>
                            <a:rPr lang="en-US" altLang="zh-CN" i="1" smtClean="0">
                              <a:solidFill>
                                <a:schemeClr val="bg1"/>
                              </a:solidFill>
                              <a:latin typeface="Cambria Math"/>
                            </a:rPr>
                          </m:ctrlPr>
                        </m:sSubSupPr>
                        <m:e>
                          <m:r>
                            <m:rPr>
                              <m:sty m:val="p"/>
                            </m:rPr>
                            <a:rPr lang="en-US" altLang="zh-CN" b="0" i="0" smtClean="0">
                              <a:solidFill>
                                <a:schemeClr val="bg1"/>
                              </a:solidFill>
                              <a:latin typeface="Cambria Math" panose="02040503050406030204" pitchFamily="18" charset="0"/>
                            </a:rPr>
                            <m:t>SO</m:t>
                          </m:r>
                        </m:e>
                        <m:sub>
                          <m:r>
                            <a:rPr lang="en-US" altLang="zh-CN" b="0" i="0" smtClean="0">
                              <a:solidFill>
                                <a:schemeClr val="bg1"/>
                              </a:solidFill>
                              <a:latin typeface="Cambria Math" panose="02040503050406030204" pitchFamily="18" charset="0"/>
                            </a:rPr>
                            <m:t>4</m:t>
                          </m:r>
                        </m:sub>
                        <m:sup>
                          <m:r>
                            <a:rPr lang="en-US" altLang="zh-CN" b="0" i="0" smtClean="0">
                              <a:solidFill>
                                <a:schemeClr val="bg1"/>
                              </a:solidFill>
                              <a:latin typeface="Cambria Math" panose="02040503050406030204" pitchFamily="18" charset="0"/>
                            </a:rPr>
                            <m:t>2−</m:t>
                          </m:r>
                        </m:sup>
                      </m:sSubSup>
                    </m:oMath>
                  </a14:m>
                  <a:endParaRPr lang="zh-CN" altLang="en-US" dirty="0">
                    <a:solidFill>
                      <a:schemeClr val="bg1"/>
                    </a:solidFill>
                    <a:latin typeface="+mn-ea"/>
                  </a:endParaRPr>
                </a:p>
              </p:txBody>
            </p:sp>
          </mc:Choice>
          <mc:Fallback xmlns="">
            <p:sp>
              <p:nvSpPr>
                <p:cNvPr id="44" name="文本框 43">
                  <a:extLst>
                    <a:ext uri="{FF2B5EF4-FFF2-40B4-BE49-F238E27FC236}">
                      <a16:creationId xmlns:a16="http://schemas.microsoft.com/office/drawing/2014/main" id="{4163A178-41D3-467A-8BC7-37651BC11A5B}"/>
                    </a:ext>
                  </a:extLst>
                </p:cNvPr>
                <p:cNvSpPr txBox="1">
                  <a:spLocks noRot="1" noChangeAspect="1" noMove="1" noResize="1" noEditPoints="1" noAdjustHandles="1" noChangeArrowheads="1" noChangeShapeType="1" noTextEdit="1"/>
                </p:cNvSpPr>
                <p:nvPr/>
              </p:nvSpPr>
              <p:spPr>
                <a:xfrm>
                  <a:off x="7172946" y="2955653"/>
                  <a:ext cx="1677802" cy="1480277"/>
                </a:xfrm>
                <a:prstGeom prst="rect">
                  <a:avLst/>
                </a:prstGeom>
                <a:blipFill>
                  <a:blip r:embed="rId8"/>
                  <a:stretch>
                    <a:fillRect l="-3273" t="-2469" b="-6584"/>
                  </a:stretch>
                </a:blipFill>
              </p:spPr>
              <p:txBody>
                <a:bodyPr/>
                <a:lstStyle/>
                <a:p>
                  <a:r>
                    <a:rPr lang="zh-CN" altLang="en-US">
                      <a:noFill/>
                    </a:rPr>
                    <a:t> </a:t>
                  </a:r>
                </a:p>
              </p:txBody>
            </p:sp>
          </mc:Fallback>
        </mc:AlternateContent>
      </p:grpSp>
      <p:grpSp>
        <p:nvGrpSpPr>
          <p:cNvPr id="29" name="组合 28">
            <a:extLst>
              <a:ext uri="{FF2B5EF4-FFF2-40B4-BE49-F238E27FC236}">
                <a16:creationId xmlns="" xmlns:a16="http://schemas.microsoft.com/office/drawing/2014/main" id="{B8510D52-25A2-4BEC-AC05-FD8C17F477DC}"/>
              </a:ext>
            </a:extLst>
          </p:cNvPr>
          <p:cNvGrpSpPr/>
          <p:nvPr/>
        </p:nvGrpSpPr>
        <p:grpSpPr>
          <a:xfrm>
            <a:off x="355025" y="6094265"/>
            <a:ext cx="3226375" cy="889294"/>
            <a:chOff x="355025" y="6094265"/>
            <a:chExt cx="3226375" cy="889294"/>
          </a:xfrm>
        </p:grpSpPr>
        <p:grpSp>
          <p:nvGrpSpPr>
            <p:cNvPr id="32" name="组合 31">
              <a:extLst>
                <a:ext uri="{FF2B5EF4-FFF2-40B4-BE49-F238E27FC236}">
                  <a16:creationId xmlns="" xmlns:a16="http://schemas.microsoft.com/office/drawing/2014/main" id="{2655824B-18BC-4EB7-A769-97DA88BF7662}"/>
                </a:ext>
              </a:extLst>
            </p:cNvPr>
            <p:cNvGrpSpPr/>
            <p:nvPr/>
          </p:nvGrpSpPr>
          <p:grpSpPr>
            <a:xfrm>
              <a:off x="1149600" y="6094265"/>
              <a:ext cx="2431800" cy="889294"/>
              <a:chOff x="8107146" y="5459605"/>
              <a:chExt cx="4502685" cy="1646604"/>
            </a:xfrm>
          </p:grpSpPr>
          <p:pic>
            <p:nvPicPr>
              <p:cNvPr id="34" name="图片 33">
                <a:extLst>
                  <a:ext uri="{FF2B5EF4-FFF2-40B4-BE49-F238E27FC236}">
                    <a16:creationId xmlns="" xmlns:a16="http://schemas.microsoft.com/office/drawing/2014/main" id="{4017E4EF-B9EF-4295-8AFE-6A6FE0DA64AA}"/>
                  </a:ext>
                </a:extLst>
              </p:cNvPr>
              <p:cNvPicPr>
                <a:picLocks noChangeAspect="1"/>
              </p:cNvPicPr>
              <p:nvPr/>
            </p:nvPicPr>
            <p:blipFill>
              <a:blip r:embed="rId9" cstate="print">
                <a:extLst>
                  <a:ext uri="{BEBA8EAE-BF5A-486C-A8C5-ECC9F3942E4B}">
                    <a14:imgProps xmlns:a14="http://schemas.microsoft.com/office/drawing/2010/main">
                      <a14:imgLayer r:embed="rId10">
                        <a14:imgEffect>
                          <a14:sharpenSoften amount="-25000"/>
                        </a14:imgEffect>
                        <a14:imgEffect>
                          <a14:brightnessContrast bright="15000" contrast="8000"/>
                        </a14:imgEffect>
                      </a14:imgLayer>
                    </a14:imgProps>
                  </a:ext>
                  <a:ext uri="{28A0092B-C50C-407E-A947-70E740481C1C}">
                    <a14:useLocalDpi xmlns:a14="http://schemas.microsoft.com/office/drawing/2010/main" val="0"/>
                  </a:ext>
                </a:extLst>
              </a:blip>
              <a:stretch>
                <a:fillRect/>
              </a:stretch>
            </p:blipFill>
            <p:spPr>
              <a:xfrm>
                <a:off x="8107146" y="5920509"/>
                <a:ext cx="1822754" cy="583281"/>
              </a:xfrm>
              <a:prstGeom prst="rect">
                <a:avLst/>
              </a:prstGeom>
              <a:effectLst>
                <a:glow rad="63500">
                  <a:schemeClr val="accent5">
                    <a:satMod val="175000"/>
                    <a:alpha val="40000"/>
                  </a:schemeClr>
                </a:glow>
              </a:effectLst>
            </p:spPr>
          </p:pic>
          <p:pic>
            <p:nvPicPr>
              <p:cNvPr id="35" name="图片 34">
                <a:extLst>
                  <a:ext uri="{FF2B5EF4-FFF2-40B4-BE49-F238E27FC236}">
                    <a16:creationId xmlns="" xmlns:a16="http://schemas.microsoft.com/office/drawing/2014/main" id="{39179BD4-EB0B-4981-93AC-8980D928BB2E}"/>
                  </a:ext>
                </a:extLst>
              </p:cNvPr>
              <p:cNvPicPr>
                <a:picLocks noChangeAspect="1"/>
              </p:cNvPicPr>
              <p:nvPr/>
            </p:nvPicPr>
            <p:blipFill>
              <a:blip r:embed="rId11" cstate="print">
                <a:clrChange>
                  <a:clrFrom>
                    <a:srgbClr val="F7FCF8"/>
                  </a:clrFrom>
                  <a:clrTo>
                    <a:srgbClr val="F7FCF8">
                      <a:alpha val="0"/>
                    </a:srgbClr>
                  </a:clrTo>
                </a:clrChange>
                <a:extLst>
                  <a:ext uri="{28A0092B-C50C-407E-A947-70E740481C1C}">
                    <a14:useLocalDpi xmlns:a14="http://schemas.microsoft.com/office/drawing/2010/main" val="0"/>
                  </a:ext>
                </a:extLst>
              </a:blip>
              <a:stretch>
                <a:fillRect/>
              </a:stretch>
            </p:blipFill>
            <p:spPr>
              <a:xfrm>
                <a:off x="9503240" y="5459605"/>
                <a:ext cx="3106591" cy="1646604"/>
              </a:xfrm>
              <a:prstGeom prst="rect">
                <a:avLst/>
              </a:prstGeom>
            </p:spPr>
          </p:pic>
        </p:grpSp>
        <p:pic>
          <p:nvPicPr>
            <p:cNvPr id="33" name="图片 32">
              <a:extLst>
                <a:ext uri="{FF2B5EF4-FFF2-40B4-BE49-F238E27FC236}">
                  <a16:creationId xmlns="" xmlns:a16="http://schemas.microsoft.com/office/drawing/2014/main" id="{99A44D54-B816-48C9-9F66-7D7F81717C8F}"/>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55025" y="6108700"/>
              <a:ext cx="781050" cy="781050"/>
            </a:xfrm>
            <a:prstGeom prst="rect">
              <a:avLst/>
            </a:prstGeom>
          </p:spPr>
        </p:pic>
      </p:grpSp>
    </p:spTree>
    <p:extLst>
      <p:ext uri="{BB962C8B-B14F-4D97-AF65-F5344CB8AC3E}">
        <p14:creationId xmlns:p14="http://schemas.microsoft.com/office/powerpoint/2010/main" val="2226993516"/>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500"/>
                                        <p:tgtEl>
                                          <p:spTgt spid="3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500"/>
                                        <p:tgtEl>
                                          <p:spTgt spid="3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 xmlns:a16="http://schemas.microsoft.com/office/drawing/2014/main" id="{BA9D5277-05A5-4933-B430-DE16C3E8D54E}"/>
              </a:ext>
            </a:extLst>
          </p:cNvPr>
          <p:cNvSpPr>
            <a:spLocks noGrp="1"/>
          </p:cNvSpPr>
          <p:nvPr>
            <p:ph type="sldNum" sz="quarter" idx="12"/>
          </p:nvPr>
        </p:nvSpPr>
        <p:spPr/>
        <p:txBody>
          <a:bodyPr/>
          <a:lstStyle/>
          <a:p>
            <a:fld id="{74A1CC9B-09A2-494D-8BBA-7EEB1F334007}" type="slidenum">
              <a:rPr lang="zh-CN" altLang="en-US" smtClean="0">
                <a:solidFill>
                  <a:prstClr val="black">
                    <a:tint val="75000"/>
                  </a:prstClr>
                </a:solidFill>
              </a:rPr>
              <a:pPr/>
              <a:t>5</a:t>
            </a:fld>
            <a:endParaRPr lang="zh-CN" altLang="en-US">
              <a:solidFill>
                <a:prstClr val="black">
                  <a:tint val="75000"/>
                </a:prstClr>
              </a:solidFill>
            </a:endParaRPr>
          </a:p>
        </p:txBody>
      </p:sp>
      <p:sp>
        <p:nvSpPr>
          <p:cNvPr id="10" name="文本框 9">
            <a:extLst>
              <a:ext uri="{FF2B5EF4-FFF2-40B4-BE49-F238E27FC236}">
                <a16:creationId xmlns="" xmlns:a16="http://schemas.microsoft.com/office/drawing/2014/main" id="{C621F1E7-41BD-4494-825B-44EB571E25BA}"/>
              </a:ext>
            </a:extLst>
          </p:cNvPr>
          <p:cNvSpPr txBox="1"/>
          <p:nvPr/>
        </p:nvSpPr>
        <p:spPr>
          <a:xfrm>
            <a:off x="681486" y="222497"/>
            <a:ext cx="7095795" cy="461665"/>
          </a:xfrm>
          <a:prstGeom prst="rect">
            <a:avLst/>
          </a:prstGeom>
          <a:noFill/>
        </p:spPr>
        <p:txBody>
          <a:bodyPr wrap="square" rtlCol="0">
            <a:spAutoFit/>
          </a:bodyPr>
          <a:lstStyle/>
          <a:p>
            <a:r>
              <a:rPr lang="en-US" altLang="zh-CN" sz="2400" dirty="0">
                <a:solidFill>
                  <a:srgbClr val="FF0000"/>
                </a:solidFill>
              </a:rPr>
              <a:t>Introduction to this study</a:t>
            </a:r>
            <a:endParaRPr lang="zh-CN" altLang="en-US" sz="2400" dirty="0">
              <a:solidFill>
                <a:srgbClr val="FF0000"/>
              </a:solidFill>
            </a:endParaRPr>
          </a:p>
        </p:txBody>
      </p:sp>
      <p:sp>
        <p:nvSpPr>
          <p:cNvPr id="15" name="文本框 14">
            <a:extLst>
              <a:ext uri="{FF2B5EF4-FFF2-40B4-BE49-F238E27FC236}">
                <a16:creationId xmlns="" xmlns:a16="http://schemas.microsoft.com/office/drawing/2014/main" id="{4351052A-6319-48B6-A180-27E65E1310BB}"/>
              </a:ext>
            </a:extLst>
          </p:cNvPr>
          <p:cNvSpPr txBox="1"/>
          <p:nvPr/>
        </p:nvSpPr>
        <p:spPr>
          <a:xfrm>
            <a:off x="681486" y="633261"/>
            <a:ext cx="10977114" cy="1200329"/>
          </a:xfrm>
          <a:prstGeom prst="rect">
            <a:avLst/>
          </a:prstGeom>
          <a:noFill/>
        </p:spPr>
        <p:txBody>
          <a:bodyPr wrap="square" rtlCol="0">
            <a:spAutoFit/>
          </a:bodyPr>
          <a:lstStyle/>
          <a:p>
            <a:endParaRPr lang="en-US" altLang="zh-CN" dirty="0">
              <a:solidFill>
                <a:srgbClr val="009FD4"/>
              </a:solidFill>
            </a:endParaRPr>
          </a:p>
          <a:p>
            <a:r>
              <a:rPr lang="en-US" altLang="zh-CN" dirty="0">
                <a:solidFill>
                  <a:srgbClr val="009FD4"/>
                </a:solidFill>
              </a:rPr>
              <a:t>Research problem</a:t>
            </a:r>
          </a:p>
          <a:p>
            <a:pPr algn="just"/>
            <a:endParaRPr lang="en-US" altLang="zh-CN" dirty="0"/>
          </a:p>
          <a:p>
            <a:pPr algn="just"/>
            <a:r>
              <a:rPr lang="en-US" altLang="zh-CN" dirty="0"/>
              <a:t>Investigate the  feasibility and effect of using treated BA in concrete system as cement substitute materials.</a:t>
            </a:r>
          </a:p>
        </p:txBody>
      </p:sp>
      <p:sp>
        <p:nvSpPr>
          <p:cNvPr id="23" name="文本框 22">
            <a:extLst>
              <a:ext uri="{FF2B5EF4-FFF2-40B4-BE49-F238E27FC236}">
                <a16:creationId xmlns="" xmlns:a16="http://schemas.microsoft.com/office/drawing/2014/main" id="{D42C6F38-B264-4712-B61B-A11501EE49C3}"/>
              </a:ext>
            </a:extLst>
          </p:cNvPr>
          <p:cNvSpPr txBox="1"/>
          <p:nvPr/>
        </p:nvSpPr>
        <p:spPr>
          <a:xfrm>
            <a:off x="681486" y="2157070"/>
            <a:ext cx="10977114" cy="2031325"/>
          </a:xfrm>
          <a:prstGeom prst="rect">
            <a:avLst/>
          </a:prstGeom>
          <a:noFill/>
        </p:spPr>
        <p:txBody>
          <a:bodyPr wrap="square" rtlCol="0">
            <a:spAutoFit/>
          </a:bodyPr>
          <a:lstStyle/>
          <a:p>
            <a:endParaRPr lang="en-US" altLang="zh-CN" dirty="0">
              <a:solidFill>
                <a:srgbClr val="009FD4"/>
              </a:solidFill>
            </a:endParaRPr>
          </a:p>
          <a:p>
            <a:r>
              <a:rPr lang="en-US" altLang="zh-CN" dirty="0">
                <a:solidFill>
                  <a:srgbClr val="009FD4"/>
                </a:solidFill>
              </a:rPr>
              <a:t>Objectives</a:t>
            </a:r>
          </a:p>
          <a:p>
            <a:pPr algn="just"/>
            <a:endParaRPr lang="en-US" altLang="zh-CN" dirty="0"/>
          </a:p>
          <a:p>
            <a:pPr marL="285750" indent="-285750" algn="just">
              <a:buFont typeface="Arial" panose="020B0604020202020204" pitchFamily="34" charset="0"/>
              <a:buChar char="•"/>
            </a:pPr>
            <a:r>
              <a:rPr lang="en-US" altLang="zh-CN" dirty="0"/>
              <a:t>Investigate the effectiveness of mechanical and thermal treatment.</a:t>
            </a:r>
          </a:p>
          <a:p>
            <a:pPr marL="285750" indent="-285750" algn="just">
              <a:buFont typeface="Arial" panose="020B0604020202020204" pitchFamily="34" charset="0"/>
              <a:buChar char="•"/>
            </a:pPr>
            <a:r>
              <a:rPr lang="en-US" altLang="zh-CN" dirty="0"/>
              <a:t>Discover a proper route of pretreatment.</a:t>
            </a:r>
          </a:p>
          <a:p>
            <a:pPr marL="285750" indent="-285750" algn="just">
              <a:buFont typeface="Arial" panose="020B0604020202020204" pitchFamily="34" charset="0"/>
              <a:buChar char="•"/>
            </a:pPr>
            <a:r>
              <a:rPr lang="en-US" altLang="zh-CN" dirty="0"/>
              <a:t>Investigate the compressive strength and hydration heat development of cement paste with treated BA </a:t>
            </a:r>
          </a:p>
          <a:p>
            <a:pPr marL="285750" indent="-285750" algn="just">
              <a:buFont typeface="Arial" panose="020B0604020202020204" pitchFamily="34" charset="0"/>
              <a:buChar char="•"/>
            </a:pPr>
            <a:r>
              <a:rPr lang="en-US" altLang="zh-CN" dirty="0"/>
              <a:t>Evaluate the performance of treated BA as cement substitute material in concrete.</a:t>
            </a:r>
            <a:endParaRPr lang="zh-CN" altLang="zh-CN" dirty="0"/>
          </a:p>
        </p:txBody>
      </p:sp>
      <p:grpSp>
        <p:nvGrpSpPr>
          <p:cNvPr id="13" name="组合 12">
            <a:extLst>
              <a:ext uri="{FF2B5EF4-FFF2-40B4-BE49-F238E27FC236}">
                <a16:creationId xmlns="" xmlns:a16="http://schemas.microsoft.com/office/drawing/2014/main" id="{30FFBF09-6991-4FCA-9C40-1A336EFE660A}"/>
              </a:ext>
            </a:extLst>
          </p:cNvPr>
          <p:cNvGrpSpPr/>
          <p:nvPr/>
        </p:nvGrpSpPr>
        <p:grpSpPr>
          <a:xfrm>
            <a:off x="355025" y="6094265"/>
            <a:ext cx="3226375" cy="889294"/>
            <a:chOff x="355025" y="6094265"/>
            <a:chExt cx="3226375" cy="889294"/>
          </a:xfrm>
        </p:grpSpPr>
        <p:grpSp>
          <p:nvGrpSpPr>
            <p:cNvPr id="14" name="组合 13">
              <a:extLst>
                <a:ext uri="{FF2B5EF4-FFF2-40B4-BE49-F238E27FC236}">
                  <a16:creationId xmlns="" xmlns:a16="http://schemas.microsoft.com/office/drawing/2014/main" id="{76591490-84D2-4DB8-91E6-B1EDDA0E64D1}"/>
                </a:ext>
              </a:extLst>
            </p:cNvPr>
            <p:cNvGrpSpPr/>
            <p:nvPr/>
          </p:nvGrpSpPr>
          <p:grpSpPr>
            <a:xfrm>
              <a:off x="1149600" y="6094265"/>
              <a:ext cx="2431800" cy="889294"/>
              <a:chOff x="8107146" y="5459605"/>
              <a:chExt cx="4502685" cy="1646604"/>
            </a:xfrm>
          </p:grpSpPr>
          <p:pic>
            <p:nvPicPr>
              <p:cNvPr id="19" name="图片 18">
                <a:extLst>
                  <a:ext uri="{FF2B5EF4-FFF2-40B4-BE49-F238E27FC236}">
                    <a16:creationId xmlns="" xmlns:a16="http://schemas.microsoft.com/office/drawing/2014/main" id="{F9E65B33-0011-466F-A98F-A97CDA8BBCB5}"/>
                  </a:ext>
                </a:extLst>
              </p:cNvPr>
              <p:cNvPicPr>
                <a:picLocks noChangeAspect="1"/>
              </p:cNvPicPr>
              <p:nvPr/>
            </p:nvPicPr>
            <p:blipFill>
              <a:blip r:embed="rId2" cstate="print">
                <a:extLst>
                  <a:ext uri="{BEBA8EAE-BF5A-486C-A8C5-ECC9F3942E4B}">
                    <a14:imgProps xmlns:a14="http://schemas.microsoft.com/office/drawing/2010/main">
                      <a14:imgLayer r:embed="rId3">
                        <a14:imgEffect>
                          <a14:sharpenSoften amount="-25000"/>
                        </a14:imgEffect>
                        <a14:imgEffect>
                          <a14:brightnessContrast bright="15000" contrast="8000"/>
                        </a14:imgEffect>
                      </a14:imgLayer>
                    </a14:imgProps>
                  </a:ext>
                  <a:ext uri="{28A0092B-C50C-407E-A947-70E740481C1C}">
                    <a14:useLocalDpi xmlns:a14="http://schemas.microsoft.com/office/drawing/2010/main" val="0"/>
                  </a:ext>
                </a:extLst>
              </a:blip>
              <a:stretch>
                <a:fillRect/>
              </a:stretch>
            </p:blipFill>
            <p:spPr>
              <a:xfrm>
                <a:off x="8107146" y="5920509"/>
                <a:ext cx="1822754" cy="583281"/>
              </a:xfrm>
              <a:prstGeom prst="rect">
                <a:avLst/>
              </a:prstGeom>
              <a:effectLst>
                <a:glow rad="63500">
                  <a:schemeClr val="accent5">
                    <a:satMod val="175000"/>
                    <a:alpha val="40000"/>
                  </a:schemeClr>
                </a:glow>
              </a:effectLst>
            </p:spPr>
          </p:pic>
          <p:pic>
            <p:nvPicPr>
              <p:cNvPr id="25" name="图片 24">
                <a:extLst>
                  <a:ext uri="{FF2B5EF4-FFF2-40B4-BE49-F238E27FC236}">
                    <a16:creationId xmlns="" xmlns:a16="http://schemas.microsoft.com/office/drawing/2014/main" id="{96F1D8C3-FAA2-461E-A28E-06BF50B42C96}"/>
                  </a:ext>
                </a:extLst>
              </p:cNvPr>
              <p:cNvPicPr>
                <a:picLocks noChangeAspect="1"/>
              </p:cNvPicPr>
              <p:nvPr/>
            </p:nvPicPr>
            <p:blipFill>
              <a:blip r:embed="rId4" cstate="print">
                <a:clrChange>
                  <a:clrFrom>
                    <a:srgbClr val="F7FCF8"/>
                  </a:clrFrom>
                  <a:clrTo>
                    <a:srgbClr val="F7FCF8">
                      <a:alpha val="0"/>
                    </a:srgbClr>
                  </a:clrTo>
                </a:clrChange>
                <a:extLst>
                  <a:ext uri="{28A0092B-C50C-407E-A947-70E740481C1C}">
                    <a14:useLocalDpi xmlns:a14="http://schemas.microsoft.com/office/drawing/2010/main" val="0"/>
                  </a:ext>
                </a:extLst>
              </a:blip>
              <a:stretch>
                <a:fillRect/>
              </a:stretch>
            </p:blipFill>
            <p:spPr>
              <a:xfrm>
                <a:off x="9503240" y="5459605"/>
                <a:ext cx="3106591" cy="1646604"/>
              </a:xfrm>
              <a:prstGeom prst="rect">
                <a:avLst/>
              </a:prstGeom>
            </p:spPr>
          </p:pic>
        </p:grpSp>
        <p:pic>
          <p:nvPicPr>
            <p:cNvPr id="16" name="图片 15">
              <a:extLst>
                <a:ext uri="{FF2B5EF4-FFF2-40B4-BE49-F238E27FC236}">
                  <a16:creationId xmlns="" xmlns:a16="http://schemas.microsoft.com/office/drawing/2014/main" id="{5A571A99-7490-4BAA-8A64-070D363AFBD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55025" y="6108700"/>
              <a:ext cx="781050" cy="781050"/>
            </a:xfrm>
            <a:prstGeom prst="rect">
              <a:avLst/>
            </a:prstGeom>
          </p:spPr>
        </p:pic>
      </p:grpSp>
    </p:spTree>
    <p:extLst>
      <p:ext uri="{BB962C8B-B14F-4D97-AF65-F5344CB8AC3E}">
        <p14:creationId xmlns:p14="http://schemas.microsoft.com/office/powerpoint/2010/main" val="594832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灯片编号占位符 2">
            <a:extLst>
              <a:ext uri="{FF2B5EF4-FFF2-40B4-BE49-F238E27FC236}">
                <a16:creationId xmlns="" xmlns:a16="http://schemas.microsoft.com/office/drawing/2014/main" id="{BA9D5277-05A5-4933-B430-DE16C3E8D54E}"/>
              </a:ext>
            </a:extLst>
          </p:cNvPr>
          <p:cNvSpPr>
            <a:spLocks noGrp="1"/>
          </p:cNvSpPr>
          <p:nvPr>
            <p:ph type="sldNum" sz="quarter" idx="12"/>
          </p:nvPr>
        </p:nvSpPr>
        <p:spPr/>
        <p:txBody>
          <a:bodyPr/>
          <a:lstStyle/>
          <a:p>
            <a:fld id="{74A1CC9B-09A2-494D-8BBA-7EEB1F334007}" type="slidenum">
              <a:rPr lang="zh-CN" altLang="en-US" smtClean="0">
                <a:solidFill>
                  <a:prstClr val="black">
                    <a:tint val="75000"/>
                  </a:prstClr>
                </a:solidFill>
              </a:rPr>
              <a:pPr/>
              <a:t>6</a:t>
            </a:fld>
            <a:endParaRPr lang="zh-CN" altLang="en-US">
              <a:solidFill>
                <a:prstClr val="black">
                  <a:tint val="75000"/>
                </a:prstClr>
              </a:solidFill>
            </a:endParaRPr>
          </a:p>
        </p:txBody>
      </p:sp>
      <p:sp>
        <p:nvSpPr>
          <p:cNvPr id="20" name="文本框 19">
            <a:extLst>
              <a:ext uri="{FF2B5EF4-FFF2-40B4-BE49-F238E27FC236}">
                <a16:creationId xmlns="" xmlns:a16="http://schemas.microsoft.com/office/drawing/2014/main" id="{B3A1B733-55BE-43E8-8777-AA1DEEC05F7D}"/>
              </a:ext>
            </a:extLst>
          </p:cNvPr>
          <p:cNvSpPr txBox="1"/>
          <p:nvPr/>
        </p:nvSpPr>
        <p:spPr>
          <a:xfrm>
            <a:off x="681486" y="222497"/>
            <a:ext cx="7095795" cy="461665"/>
          </a:xfrm>
          <a:prstGeom prst="rect">
            <a:avLst/>
          </a:prstGeom>
          <a:noFill/>
        </p:spPr>
        <p:txBody>
          <a:bodyPr wrap="square" rtlCol="0">
            <a:spAutoFit/>
          </a:bodyPr>
          <a:lstStyle/>
          <a:p>
            <a:r>
              <a:rPr lang="en-US" altLang="zh-CN" sz="2400" dirty="0">
                <a:solidFill>
                  <a:srgbClr val="FF0000"/>
                </a:solidFill>
              </a:rPr>
              <a:t>Characterization of as-received BA</a:t>
            </a:r>
            <a:endParaRPr lang="zh-CN" altLang="en-US" sz="2400" dirty="0">
              <a:solidFill>
                <a:srgbClr val="FF0000"/>
              </a:solidFill>
            </a:endParaRPr>
          </a:p>
        </p:txBody>
      </p:sp>
      <p:sp>
        <p:nvSpPr>
          <p:cNvPr id="21" name="文本框 20">
            <a:extLst>
              <a:ext uri="{FF2B5EF4-FFF2-40B4-BE49-F238E27FC236}">
                <a16:creationId xmlns="" xmlns:a16="http://schemas.microsoft.com/office/drawing/2014/main" id="{8273E92F-32FC-4A8E-AF19-434F8BA5A1D1}"/>
              </a:ext>
            </a:extLst>
          </p:cNvPr>
          <p:cNvSpPr txBox="1"/>
          <p:nvPr/>
        </p:nvSpPr>
        <p:spPr>
          <a:xfrm>
            <a:off x="681486" y="3311742"/>
            <a:ext cx="9400020" cy="369332"/>
          </a:xfrm>
          <a:prstGeom prst="rect">
            <a:avLst/>
          </a:prstGeom>
          <a:noFill/>
        </p:spPr>
        <p:txBody>
          <a:bodyPr wrap="square" rtlCol="0">
            <a:spAutoFit/>
          </a:bodyPr>
          <a:lstStyle/>
          <a:p>
            <a:r>
              <a:rPr lang="en-US" altLang="zh-CN" dirty="0">
                <a:solidFill>
                  <a:srgbClr val="009FD4"/>
                </a:solidFill>
              </a:rPr>
              <a:t>Morphology</a:t>
            </a:r>
            <a:endParaRPr lang="zh-CN" altLang="en-US" dirty="0">
              <a:solidFill>
                <a:srgbClr val="009FD4"/>
              </a:solidFill>
            </a:endParaRPr>
          </a:p>
        </p:txBody>
      </p:sp>
      <p:pic>
        <p:nvPicPr>
          <p:cNvPr id="11" name="图片 10">
            <a:extLst>
              <a:ext uri="{FF2B5EF4-FFF2-40B4-BE49-F238E27FC236}">
                <a16:creationId xmlns="" xmlns:a16="http://schemas.microsoft.com/office/drawing/2014/main" id="{DCD42D36-7733-49E0-91F5-2DD7B4275277}"/>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79246" y="3773407"/>
            <a:ext cx="2397760" cy="1799590"/>
          </a:xfrm>
          <a:prstGeom prst="rect">
            <a:avLst/>
          </a:prstGeom>
          <a:noFill/>
          <a:ln>
            <a:noFill/>
          </a:ln>
        </p:spPr>
      </p:pic>
      <p:pic>
        <p:nvPicPr>
          <p:cNvPr id="12" name="图片 11">
            <a:extLst>
              <a:ext uri="{FF2B5EF4-FFF2-40B4-BE49-F238E27FC236}">
                <a16:creationId xmlns="" xmlns:a16="http://schemas.microsoft.com/office/drawing/2014/main" id="{716F0E16-ED10-434D-BE38-2677AAEA761F}"/>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75101" y="3773407"/>
            <a:ext cx="2399665" cy="1799590"/>
          </a:xfrm>
          <a:prstGeom prst="rect">
            <a:avLst/>
          </a:prstGeom>
          <a:noFill/>
          <a:ln>
            <a:noFill/>
          </a:ln>
        </p:spPr>
      </p:pic>
      <p:pic>
        <p:nvPicPr>
          <p:cNvPr id="13" name="图片 12">
            <a:extLst>
              <a:ext uri="{FF2B5EF4-FFF2-40B4-BE49-F238E27FC236}">
                <a16:creationId xmlns="" xmlns:a16="http://schemas.microsoft.com/office/drawing/2014/main" id="{8A06FF57-12CE-465B-BDF6-F3C1F31653F4}"/>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1486" y="3773407"/>
            <a:ext cx="2397760" cy="1799590"/>
          </a:xfrm>
          <a:prstGeom prst="rect">
            <a:avLst/>
          </a:prstGeom>
          <a:noFill/>
          <a:ln>
            <a:noFill/>
          </a:ln>
        </p:spPr>
      </p:pic>
      <p:sp>
        <p:nvSpPr>
          <p:cNvPr id="14" name="文本框 13">
            <a:extLst>
              <a:ext uri="{FF2B5EF4-FFF2-40B4-BE49-F238E27FC236}">
                <a16:creationId xmlns="" xmlns:a16="http://schemas.microsoft.com/office/drawing/2014/main" id="{04AFBE2B-221A-46E0-BE3D-54B7DC7AE3F6}"/>
              </a:ext>
            </a:extLst>
          </p:cNvPr>
          <p:cNvSpPr txBox="1"/>
          <p:nvPr/>
        </p:nvSpPr>
        <p:spPr>
          <a:xfrm>
            <a:off x="8061960" y="4078156"/>
            <a:ext cx="3840480" cy="1477328"/>
          </a:xfrm>
          <a:prstGeom prst="rect">
            <a:avLst/>
          </a:prstGeom>
          <a:noFill/>
        </p:spPr>
        <p:txBody>
          <a:bodyPr wrap="square" rtlCol="0">
            <a:spAutoFit/>
          </a:bodyPr>
          <a:lstStyle/>
          <a:p>
            <a:r>
              <a:rPr lang="en-US" altLang="zh-CN" dirty="0"/>
              <a:t>High-porosity:</a:t>
            </a:r>
          </a:p>
          <a:p>
            <a:pPr marL="285750" indent="-285750" algn="just">
              <a:buFont typeface="Arial" panose="020B0604020202020204" pitchFamily="34" charset="0"/>
              <a:buChar char="•"/>
            </a:pPr>
            <a:r>
              <a:rPr lang="en-US" altLang="zh-CN" dirty="0" err="1"/>
              <a:t>Decrese</a:t>
            </a:r>
            <a:r>
              <a:rPr lang="en-US" altLang="zh-CN" dirty="0"/>
              <a:t> the strength of BA particles.</a:t>
            </a:r>
          </a:p>
          <a:p>
            <a:pPr marL="285750" indent="-285750" algn="just">
              <a:buFont typeface="Arial" panose="020B0604020202020204" pitchFamily="34" charset="0"/>
              <a:buChar char="•"/>
            </a:pPr>
            <a:r>
              <a:rPr lang="en-US" altLang="zh-CN" dirty="0"/>
              <a:t>Absorb extra water so that less water react with cement.</a:t>
            </a:r>
            <a:endParaRPr lang="zh-CN" altLang="en-US" dirty="0"/>
          </a:p>
        </p:txBody>
      </p:sp>
      <p:sp>
        <p:nvSpPr>
          <p:cNvPr id="24" name="文本框 23">
            <a:extLst>
              <a:ext uri="{FF2B5EF4-FFF2-40B4-BE49-F238E27FC236}">
                <a16:creationId xmlns="" xmlns:a16="http://schemas.microsoft.com/office/drawing/2014/main" id="{F441BF24-1C04-489A-AC48-05CC807922EE}"/>
              </a:ext>
            </a:extLst>
          </p:cNvPr>
          <p:cNvSpPr txBox="1"/>
          <p:nvPr/>
        </p:nvSpPr>
        <p:spPr>
          <a:xfrm>
            <a:off x="681486" y="597117"/>
            <a:ext cx="9400020" cy="646331"/>
          </a:xfrm>
          <a:prstGeom prst="rect">
            <a:avLst/>
          </a:prstGeom>
          <a:noFill/>
        </p:spPr>
        <p:txBody>
          <a:bodyPr wrap="square" rtlCol="0">
            <a:spAutoFit/>
          </a:bodyPr>
          <a:lstStyle/>
          <a:p>
            <a:r>
              <a:rPr lang="en-US" altLang="zh-CN" dirty="0">
                <a:solidFill>
                  <a:srgbClr val="009FD4"/>
                </a:solidFill>
              </a:rPr>
              <a:t>As-received BA</a:t>
            </a:r>
          </a:p>
          <a:p>
            <a:r>
              <a:rPr lang="en-US" altLang="zh-CN" dirty="0"/>
              <a:t>Provided by </a:t>
            </a:r>
            <a:r>
              <a:rPr lang="en-US" altLang="zh-CN" i="1" dirty="0" err="1"/>
              <a:t>Heros</a:t>
            </a:r>
            <a:r>
              <a:rPr lang="en-US" altLang="zh-CN" dirty="0"/>
              <a:t>, and a washing process has been performed.</a:t>
            </a:r>
            <a:endParaRPr lang="zh-CN" altLang="en-US" dirty="0"/>
          </a:p>
        </p:txBody>
      </p:sp>
      <p:pic>
        <p:nvPicPr>
          <p:cNvPr id="25" name="图片 24">
            <a:extLst>
              <a:ext uri="{FF2B5EF4-FFF2-40B4-BE49-F238E27FC236}">
                <a16:creationId xmlns="" xmlns:a16="http://schemas.microsoft.com/office/drawing/2014/main" id="{B503A529-6CDD-4E8F-87AF-91E188A4244F}"/>
              </a:ext>
            </a:extLst>
          </p:cNvPr>
          <p:cNvPicPr>
            <a:picLocks noChangeAspect="1"/>
          </p:cNvPicPr>
          <p:nvPr/>
        </p:nvPicPr>
        <p:blipFill>
          <a:blip r:embed="rId5"/>
          <a:stretch>
            <a:fillRect/>
          </a:stretch>
        </p:blipFill>
        <p:spPr>
          <a:xfrm>
            <a:off x="812488" y="1303997"/>
            <a:ext cx="1212814" cy="1326935"/>
          </a:xfrm>
          <a:prstGeom prst="rect">
            <a:avLst/>
          </a:prstGeom>
          <a:effectLst>
            <a:softEdge rad="63500"/>
          </a:effectLst>
        </p:spPr>
      </p:pic>
      <p:pic>
        <p:nvPicPr>
          <p:cNvPr id="26" name="图片 25">
            <a:extLst>
              <a:ext uri="{FF2B5EF4-FFF2-40B4-BE49-F238E27FC236}">
                <a16:creationId xmlns="" xmlns:a16="http://schemas.microsoft.com/office/drawing/2014/main" id="{F91D1BC9-11D9-430D-B17D-9384A1281C19}"/>
              </a:ext>
            </a:extLst>
          </p:cNvPr>
          <p:cNvPicPr>
            <a:picLocks noChangeAspect="1"/>
          </p:cNvPicPr>
          <p:nvPr/>
        </p:nvPicPr>
        <p:blipFill>
          <a:blip r:embed="rId6"/>
          <a:stretch>
            <a:fillRect/>
          </a:stretch>
        </p:blipFill>
        <p:spPr>
          <a:xfrm>
            <a:off x="2288635" y="1303997"/>
            <a:ext cx="1212814" cy="1326935"/>
          </a:xfrm>
          <a:prstGeom prst="rect">
            <a:avLst/>
          </a:prstGeom>
          <a:effectLst>
            <a:softEdge rad="63500"/>
          </a:effectLst>
        </p:spPr>
      </p:pic>
      <p:pic>
        <p:nvPicPr>
          <p:cNvPr id="27" name="图片 26">
            <a:extLst>
              <a:ext uri="{FF2B5EF4-FFF2-40B4-BE49-F238E27FC236}">
                <a16:creationId xmlns="" xmlns:a16="http://schemas.microsoft.com/office/drawing/2014/main" id="{F98D8BDF-CB7C-4F9D-9DDA-ABECFA61CA5C}"/>
              </a:ext>
            </a:extLst>
          </p:cNvPr>
          <p:cNvPicPr>
            <a:picLocks noChangeAspect="1"/>
          </p:cNvPicPr>
          <p:nvPr/>
        </p:nvPicPr>
        <p:blipFill>
          <a:blip r:embed="rId7"/>
          <a:stretch>
            <a:fillRect/>
          </a:stretch>
        </p:blipFill>
        <p:spPr>
          <a:xfrm>
            <a:off x="3764782" y="1303997"/>
            <a:ext cx="1212814" cy="1326935"/>
          </a:xfrm>
          <a:prstGeom prst="rect">
            <a:avLst/>
          </a:prstGeom>
          <a:effectLst>
            <a:softEdge rad="63500"/>
          </a:effectLst>
        </p:spPr>
      </p:pic>
      <p:pic>
        <p:nvPicPr>
          <p:cNvPr id="28" name="图片 27">
            <a:extLst>
              <a:ext uri="{FF2B5EF4-FFF2-40B4-BE49-F238E27FC236}">
                <a16:creationId xmlns="" xmlns:a16="http://schemas.microsoft.com/office/drawing/2014/main" id="{F938C215-62DB-4E66-8F97-495C83B32235}"/>
              </a:ext>
            </a:extLst>
          </p:cNvPr>
          <p:cNvPicPr>
            <a:picLocks noChangeAspect="1"/>
          </p:cNvPicPr>
          <p:nvPr/>
        </p:nvPicPr>
        <p:blipFill>
          <a:blip r:embed="rId8"/>
          <a:stretch>
            <a:fillRect/>
          </a:stretch>
        </p:blipFill>
        <p:spPr>
          <a:xfrm>
            <a:off x="5240929" y="1303997"/>
            <a:ext cx="1212814" cy="1326935"/>
          </a:xfrm>
          <a:prstGeom prst="rect">
            <a:avLst/>
          </a:prstGeom>
          <a:effectLst>
            <a:softEdge rad="63500"/>
          </a:effectLst>
        </p:spPr>
      </p:pic>
      <p:pic>
        <p:nvPicPr>
          <p:cNvPr id="29" name="图片 28">
            <a:extLst>
              <a:ext uri="{FF2B5EF4-FFF2-40B4-BE49-F238E27FC236}">
                <a16:creationId xmlns="" xmlns:a16="http://schemas.microsoft.com/office/drawing/2014/main" id="{9E02B4DA-FDF8-4750-B58F-55D88ECFE4C8}"/>
              </a:ext>
            </a:extLst>
          </p:cNvPr>
          <p:cNvPicPr>
            <a:picLocks noChangeAspect="1"/>
          </p:cNvPicPr>
          <p:nvPr/>
        </p:nvPicPr>
        <p:blipFill>
          <a:blip r:embed="rId9"/>
          <a:stretch>
            <a:fillRect/>
          </a:stretch>
        </p:blipFill>
        <p:spPr>
          <a:xfrm>
            <a:off x="6710472" y="1303997"/>
            <a:ext cx="1212814" cy="1326935"/>
          </a:xfrm>
          <a:prstGeom prst="rect">
            <a:avLst/>
          </a:prstGeom>
          <a:effectLst>
            <a:softEdge rad="63500"/>
          </a:effectLst>
        </p:spPr>
      </p:pic>
      <p:sp>
        <p:nvSpPr>
          <p:cNvPr id="6" name="矩形 5">
            <a:extLst>
              <a:ext uri="{FF2B5EF4-FFF2-40B4-BE49-F238E27FC236}">
                <a16:creationId xmlns="" xmlns:a16="http://schemas.microsoft.com/office/drawing/2014/main" id="{4B99F2BC-C110-4B54-9B20-6A30E435538D}"/>
              </a:ext>
            </a:extLst>
          </p:cNvPr>
          <p:cNvSpPr/>
          <p:nvPr/>
        </p:nvSpPr>
        <p:spPr>
          <a:xfrm>
            <a:off x="671253" y="2660733"/>
            <a:ext cx="1495283" cy="461665"/>
          </a:xfrm>
          <a:prstGeom prst="rect">
            <a:avLst/>
          </a:prstGeom>
        </p:spPr>
        <p:txBody>
          <a:bodyPr wrap="square">
            <a:spAutoFit/>
          </a:bodyPr>
          <a:lstStyle/>
          <a:p>
            <a:r>
              <a:rPr lang="en-US" altLang="zh-CN" sz="1200" dirty="0"/>
              <a:t>Big particle covered with sludge</a:t>
            </a:r>
            <a:endParaRPr lang="zh-CN" altLang="en-US" sz="1200" dirty="0"/>
          </a:p>
        </p:txBody>
      </p:sp>
      <p:sp>
        <p:nvSpPr>
          <p:cNvPr id="30" name="矩形 29">
            <a:extLst>
              <a:ext uri="{FF2B5EF4-FFF2-40B4-BE49-F238E27FC236}">
                <a16:creationId xmlns="" xmlns:a16="http://schemas.microsoft.com/office/drawing/2014/main" id="{10B657F4-A835-4DC2-93DE-BF59BEC1E1FC}"/>
              </a:ext>
            </a:extLst>
          </p:cNvPr>
          <p:cNvSpPr/>
          <p:nvPr/>
        </p:nvSpPr>
        <p:spPr>
          <a:xfrm>
            <a:off x="2429907" y="2660733"/>
            <a:ext cx="930308" cy="276999"/>
          </a:xfrm>
          <a:prstGeom prst="rect">
            <a:avLst/>
          </a:prstGeom>
        </p:spPr>
        <p:txBody>
          <a:bodyPr wrap="square">
            <a:spAutoFit/>
          </a:bodyPr>
          <a:lstStyle/>
          <a:p>
            <a:r>
              <a:rPr lang="en-US" altLang="zh-CN" sz="1200" dirty="0"/>
              <a:t>Metal wire</a:t>
            </a:r>
            <a:endParaRPr lang="zh-CN" altLang="en-US" sz="1200" dirty="0"/>
          </a:p>
        </p:txBody>
      </p:sp>
      <p:sp>
        <p:nvSpPr>
          <p:cNvPr id="31" name="矩形 30">
            <a:extLst>
              <a:ext uri="{FF2B5EF4-FFF2-40B4-BE49-F238E27FC236}">
                <a16:creationId xmlns="" xmlns:a16="http://schemas.microsoft.com/office/drawing/2014/main" id="{0EA3DEA9-3061-4824-9662-1820EF7AFEF0}"/>
              </a:ext>
            </a:extLst>
          </p:cNvPr>
          <p:cNvSpPr/>
          <p:nvPr/>
        </p:nvSpPr>
        <p:spPr>
          <a:xfrm>
            <a:off x="3867254" y="2660733"/>
            <a:ext cx="1007869" cy="276999"/>
          </a:xfrm>
          <a:prstGeom prst="rect">
            <a:avLst/>
          </a:prstGeom>
        </p:spPr>
        <p:txBody>
          <a:bodyPr wrap="square">
            <a:spAutoFit/>
          </a:bodyPr>
          <a:lstStyle/>
          <a:p>
            <a:r>
              <a:rPr lang="en-US" altLang="zh-CN" sz="1200" dirty="0"/>
              <a:t>Tree branch</a:t>
            </a:r>
            <a:endParaRPr lang="zh-CN" altLang="en-US" sz="1200" dirty="0"/>
          </a:p>
        </p:txBody>
      </p:sp>
      <p:sp>
        <p:nvSpPr>
          <p:cNvPr id="32" name="矩形 31">
            <a:extLst>
              <a:ext uri="{FF2B5EF4-FFF2-40B4-BE49-F238E27FC236}">
                <a16:creationId xmlns="" xmlns:a16="http://schemas.microsoft.com/office/drawing/2014/main" id="{DF3B49FF-7D71-425D-9639-F9BAD23B1314}"/>
              </a:ext>
            </a:extLst>
          </p:cNvPr>
          <p:cNvSpPr/>
          <p:nvPr/>
        </p:nvSpPr>
        <p:spPr>
          <a:xfrm>
            <a:off x="5340297" y="2660733"/>
            <a:ext cx="1113446" cy="276999"/>
          </a:xfrm>
          <a:prstGeom prst="rect">
            <a:avLst/>
          </a:prstGeom>
        </p:spPr>
        <p:txBody>
          <a:bodyPr wrap="square">
            <a:spAutoFit/>
          </a:bodyPr>
          <a:lstStyle/>
          <a:p>
            <a:r>
              <a:rPr lang="en-US" altLang="zh-CN" sz="1200" dirty="0"/>
              <a:t>Brick particle</a:t>
            </a:r>
            <a:endParaRPr lang="zh-CN" altLang="en-US" sz="1200" dirty="0"/>
          </a:p>
        </p:txBody>
      </p:sp>
      <p:sp>
        <p:nvSpPr>
          <p:cNvPr id="33" name="矩形 32">
            <a:extLst>
              <a:ext uri="{FF2B5EF4-FFF2-40B4-BE49-F238E27FC236}">
                <a16:creationId xmlns="" xmlns:a16="http://schemas.microsoft.com/office/drawing/2014/main" id="{5AE60F6B-2570-4A7E-80F0-E273FBBF8DFB}"/>
              </a:ext>
            </a:extLst>
          </p:cNvPr>
          <p:cNvSpPr/>
          <p:nvPr/>
        </p:nvSpPr>
        <p:spPr>
          <a:xfrm>
            <a:off x="6569237" y="2656638"/>
            <a:ext cx="1495283" cy="276999"/>
          </a:xfrm>
          <a:prstGeom prst="rect">
            <a:avLst/>
          </a:prstGeom>
        </p:spPr>
        <p:txBody>
          <a:bodyPr wrap="square">
            <a:spAutoFit/>
          </a:bodyPr>
          <a:lstStyle/>
          <a:p>
            <a:r>
              <a:rPr lang="en-US" altLang="zh-CN" sz="1200" dirty="0"/>
              <a:t>Unburned organics</a:t>
            </a:r>
            <a:endParaRPr lang="zh-CN" altLang="en-US" sz="1200" dirty="0"/>
          </a:p>
        </p:txBody>
      </p:sp>
      <p:sp>
        <p:nvSpPr>
          <p:cNvPr id="7" name="文本框 6">
            <a:extLst>
              <a:ext uri="{FF2B5EF4-FFF2-40B4-BE49-F238E27FC236}">
                <a16:creationId xmlns="" xmlns:a16="http://schemas.microsoft.com/office/drawing/2014/main" id="{D95393C1-5C01-49BC-934F-5243C40E6377}"/>
              </a:ext>
            </a:extLst>
          </p:cNvPr>
          <p:cNvSpPr txBox="1"/>
          <p:nvPr/>
        </p:nvSpPr>
        <p:spPr>
          <a:xfrm>
            <a:off x="8376285" y="1763532"/>
            <a:ext cx="2762250" cy="646331"/>
          </a:xfrm>
          <a:prstGeom prst="rect">
            <a:avLst/>
          </a:prstGeom>
          <a:noFill/>
        </p:spPr>
        <p:txBody>
          <a:bodyPr wrap="square" rtlCol="0">
            <a:spAutoFit/>
          </a:bodyPr>
          <a:lstStyle/>
          <a:p>
            <a:pPr marL="285750" indent="-285750">
              <a:buFont typeface="Arial" panose="020B0604020202020204" pitchFamily="34" charset="0"/>
              <a:buChar char="•"/>
            </a:pPr>
            <a:r>
              <a:rPr lang="en-US" altLang="zh-CN" dirty="0"/>
              <a:t>Complex composition</a:t>
            </a:r>
          </a:p>
          <a:p>
            <a:pPr marL="285750" indent="-285750">
              <a:buFont typeface="Arial" panose="020B0604020202020204" pitchFamily="34" charset="0"/>
              <a:buChar char="•"/>
            </a:pPr>
            <a:r>
              <a:rPr lang="en-US" altLang="zh-CN" dirty="0"/>
              <a:t>High impurity</a:t>
            </a:r>
          </a:p>
        </p:txBody>
      </p:sp>
      <p:grpSp>
        <p:nvGrpSpPr>
          <p:cNvPr id="34" name="组合 33">
            <a:extLst>
              <a:ext uri="{FF2B5EF4-FFF2-40B4-BE49-F238E27FC236}">
                <a16:creationId xmlns="" xmlns:a16="http://schemas.microsoft.com/office/drawing/2014/main" id="{76BD0BB5-D23D-4A7D-8DE1-12B890FB6E84}"/>
              </a:ext>
            </a:extLst>
          </p:cNvPr>
          <p:cNvGrpSpPr/>
          <p:nvPr/>
        </p:nvGrpSpPr>
        <p:grpSpPr>
          <a:xfrm>
            <a:off x="355025" y="6094265"/>
            <a:ext cx="3226375" cy="889294"/>
            <a:chOff x="355025" y="6094265"/>
            <a:chExt cx="3226375" cy="889294"/>
          </a:xfrm>
        </p:grpSpPr>
        <p:grpSp>
          <p:nvGrpSpPr>
            <p:cNvPr id="35" name="组合 34">
              <a:extLst>
                <a:ext uri="{FF2B5EF4-FFF2-40B4-BE49-F238E27FC236}">
                  <a16:creationId xmlns="" xmlns:a16="http://schemas.microsoft.com/office/drawing/2014/main" id="{B7727717-E6B8-4135-B077-3A12B25991B2}"/>
                </a:ext>
              </a:extLst>
            </p:cNvPr>
            <p:cNvGrpSpPr/>
            <p:nvPr/>
          </p:nvGrpSpPr>
          <p:grpSpPr>
            <a:xfrm>
              <a:off x="1149600" y="6094265"/>
              <a:ext cx="2431800" cy="889294"/>
              <a:chOff x="8107146" y="5459605"/>
              <a:chExt cx="4502685" cy="1646604"/>
            </a:xfrm>
          </p:grpSpPr>
          <p:pic>
            <p:nvPicPr>
              <p:cNvPr id="37" name="图片 36">
                <a:extLst>
                  <a:ext uri="{FF2B5EF4-FFF2-40B4-BE49-F238E27FC236}">
                    <a16:creationId xmlns="" xmlns:a16="http://schemas.microsoft.com/office/drawing/2014/main" id="{1C720F32-B35D-43FA-9E17-7D0BB35C2019}"/>
                  </a:ext>
                </a:extLst>
              </p:cNvPr>
              <p:cNvPicPr>
                <a:picLocks noChangeAspect="1"/>
              </p:cNvPicPr>
              <p:nvPr/>
            </p:nvPicPr>
            <p:blipFill>
              <a:blip r:embed="rId10" cstate="print">
                <a:extLst>
                  <a:ext uri="{BEBA8EAE-BF5A-486C-A8C5-ECC9F3942E4B}">
                    <a14:imgProps xmlns:a14="http://schemas.microsoft.com/office/drawing/2010/main">
                      <a14:imgLayer r:embed="rId11">
                        <a14:imgEffect>
                          <a14:sharpenSoften amount="-25000"/>
                        </a14:imgEffect>
                        <a14:imgEffect>
                          <a14:brightnessContrast bright="15000" contrast="8000"/>
                        </a14:imgEffect>
                      </a14:imgLayer>
                    </a14:imgProps>
                  </a:ext>
                  <a:ext uri="{28A0092B-C50C-407E-A947-70E740481C1C}">
                    <a14:useLocalDpi xmlns:a14="http://schemas.microsoft.com/office/drawing/2010/main" val="0"/>
                  </a:ext>
                </a:extLst>
              </a:blip>
              <a:stretch>
                <a:fillRect/>
              </a:stretch>
            </p:blipFill>
            <p:spPr>
              <a:xfrm>
                <a:off x="8107146" y="5920509"/>
                <a:ext cx="1822754" cy="583281"/>
              </a:xfrm>
              <a:prstGeom prst="rect">
                <a:avLst/>
              </a:prstGeom>
              <a:effectLst>
                <a:glow rad="63500">
                  <a:schemeClr val="accent5">
                    <a:satMod val="175000"/>
                    <a:alpha val="40000"/>
                  </a:schemeClr>
                </a:glow>
              </a:effectLst>
            </p:spPr>
          </p:pic>
          <p:pic>
            <p:nvPicPr>
              <p:cNvPr id="38" name="图片 37">
                <a:extLst>
                  <a:ext uri="{FF2B5EF4-FFF2-40B4-BE49-F238E27FC236}">
                    <a16:creationId xmlns="" xmlns:a16="http://schemas.microsoft.com/office/drawing/2014/main" id="{DB34BD9A-56AF-4F75-8D35-4BFE2D017EDD}"/>
                  </a:ext>
                </a:extLst>
              </p:cNvPr>
              <p:cNvPicPr>
                <a:picLocks noChangeAspect="1"/>
              </p:cNvPicPr>
              <p:nvPr/>
            </p:nvPicPr>
            <p:blipFill>
              <a:blip r:embed="rId12" cstate="print">
                <a:clrChange>
                  <a:clrFrom>
                    <a:srgbClr val="F7FCF8"/>
                  </a:clrFrom>
                  <a:clrTo>
                    <a:srgbClr val="F7FCF8">
                      <a:alpha val="0"/>
                    </a:srgbClr>
                  </a:clrTo>
                </a:clrChange>
                <a:extLst>
                  <a:ext uri="{28A0092B-C50C-407E-A947-70E740481C1C}">
                    <a14:useLocalDpi xmlns:a14="http://schemas.microsoft.com/office/drawing/2010/main" val="0"/>
                  </a:ext>
                </a:extLst>
              </a:blip>
              <a:stretch>
                <a:fillRect/>
              </a:stretch>
            </p:blipFill>
            <p:spPr>
              <a:xfrm>
                <a:off x="9503240" y="5459605"/>
                <a:ext cx="3106591" cy="1646604"/>
              </a:xfrm>
              <a:prstGeom prst="rect">
                <a:avLst/>
              </a:prstGeom>
            </p:spPr>
          </p:pic>
        </p:grpSp>
        <p:pic>
          <p:nvPicPr>
            <p:cNvPr id="36" name="图片 35">
              <a:extLst>
                <a:ext uri="{FF2B5EF4-FFF2-40B4-BE49-F238E27FC236}">
                  <a16:creationId xmlns="" xmlns:a16="http://schemas.microsoft.com/office/drawing/2014/main" id="{31C78C14-70B1-40F0-8F64-E5E8F0D243BF}"/>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55025" y="6108700"/>
              <a:ext cx="781050" cy="781050"/>
            </a:xfrm>
            <a:prstGeom prst="rect">
              <a:avLst/>
            </a:prstGeom>
          </p:spPr>
        </p:pic>
      </p:grpSp>
    </p:spTree>
    <p:extLst>
      <p:ext uri="{BB962C8B-B14F-4D97-AF65-F5344CB8AC3E}">
        <p14:creationId xmlns:p14="http://schemas.microsoft.com/office/powerpoint/2010/main" val="414272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par>
                                <p:cTn id="11" presetID="10" presetClass="entr" presetSubtype="0" fill="hold"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500"/>
                                        <p:tgtEl>
                                          <p:spTgt spid="30"/>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childTnLst>
                                </p:cTn>
                              </p:par>
                              <p:par>
                                <p:cTn id="20" presetID="10"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childTnLst>
                                </p:cTn>
                              </p:par>
                              <p:par>
                                <p:cTn id="26" presetID="10" presetClass="entr" presetSubtype="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500"/>
                                        <p:tgtEl>
                                          <p:spTgt spid="32"/>
                                        </p:tgtEl>
                                      </p:cBhvr>
                                    </p:animEffect>
                                  </p:childTnLst>
                                </p:cTn>
                              </p:par>
                              <p:par>
                                <p:cTn id="32" presetID="10" presetClass="entr" presetSubtype="0" fill="hold" nodeType="with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500"/>
                                        <p:tgtEl>
                                          <p:spTgt spid="3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500"/>
                                        <p:tgtEl>
                                          <p:spTgt spid="7"/>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fade">
                                      <p:cBhvr>
                                        <p:cTn id="45" dur="500"/>
                                        <p:tgtEl>
                                          <p:spTgt spid="21"/>
                                        </p:tgtEl>
                                      </p:cBhvr>
                                    </p:animEffect>
                                  </p:childTnLst>
                                </p:cTn>
                              </p:par>
                              <p:par>
                                <p:cTn id="46" presetID="10" presetClass="entr" presetSubtype="0" fill="hold" nodeType="with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par>
                                <p:cTn id="49" presetID="10"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10"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500"/>
                                        <p:tgtEl>
                                          <p:spTgt spid="12"/>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14" grpId="0"/>
      <p:bldP spid="24" grpId="0"/>
      <p:bldP spid="6" grpId="0"/>
      <p:bldP spid="30" grpId="0"/>
      <p:bldP spid="31" grpId="0"/>
      <p:bldP spid="32" grpId="0"/>
      <p:bldP spid="33"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 xmlns:a16="http://schemas.microsoft.com/office/drawing/2014/main" id="{BA9D5277-05A5-4933-B430-DE16C3E8D54E}"/>
              </a:ext>
            </a:extLst>
          </p:cNvPr>
          <p:cNvSpPr>
            <a:spLocks noGrp="1"/>
          </p:cNvSpPr>
          <p:nvPr>
            <p:ph type="sldNum" sz="quarter" idx="12"/>
          </p:nvPr>
        </p:nvSpPr>
        <p:spPr/>
        <p:txBody>
          <a:bodyPr/>
          <a:lstStyle/>
          <a:p>
            <a:fld id="{74A1CC9B-09A2-494D-8BBA-7EEB1F334007}" type="slidenum">
              <a:rPr lang="zh-CN" altLang="en-US" smtClean="0">
                <a:solidFill>
                  <a:prstClr val="black">
                    <a:tint val="75000"/>
                  </a:prstClr>
                </a:solidFill>
              </a:rPr>
              <a:pPr/>
              <a:t>7</a:t>
            </a:fld>
            <a:endParaRPr lang="zh-CN" altLang="en-US">
              <a:solidFill>
                <a:prstClr val="black">
                  <a:tint val="75000"/>
                </a:prstClr>
              </a:solidFill>
            </a:endParaRPr>
          </a:p>
        </p:txBody>
      </p:sp>
      <p:sp>
        <p:nvSpPr>
          <p:cNvPr id="15" name="文本框 14">
            <a:extLst>
              <a:ext uri="{FF2B5EF4-FFF2-40B4-BE49-F238E27FC236}">
                <a16:creationId xmlns="" xmlns:a16="http://schemas.microsoft.com/office/drawing/2014/main" id="{A376E008-4B86-4CAE-81FA-C195B0B12390}"/>
              </a:ext>
            </a:extLst>
          </p:cNvPr>
          <p:cNvSpPr txBox="1"/>
          <p:nvPr/>
        </p:nvSpPr>
        <p:spPr>
          <a:xfrm>
            <a:off x="681486" y="222497"/>
            <a:ext cx="7095795" cy="461665"/>
          </a:xfrm>
          <a:prstGeom prst="rect">
            <a:avLst/>
          </a:prstGeom>
          <a:noFill/>
        </p:spPr>
        <p:txBody>
          <a:bodyPr wrap="square" rtlCol="0">
            <a:spAutoFit/>
          </a:bodyPr>
          <a:lstStyle/>
          <a:p>
            <a:r>
              <a:rPr lang="en-US" altLang="zh-CN" sz="2400" dirty="0">
                <a:solidFill>
                  <a:srgbClr val="FF0000"/>
                </a:solidFill>
              </a:rPr>
              <a:t>Characterization of as-received BA</a:t>
            </a:r>
            <a:endParaRPr lang="zh-CN" altLang="en-US" sz="2400" dirty="0">
              <a:solidFill>
                <a:srgbClr val="FF0000"/>
              </a:solidFill>
            </a:endParaRPr>
          </a:p>
        </p:txBody>
      </p:sp>
      <p:sp>
        <p:nvSpPr>
          <p:cNvPr id="16" name="文本框 15">
            <a:extLst>
              <a:ext uri="{FF2B5EF4-FFF2-40B4-BE49-F238E27FC236}">
                <a16:creationId xmlns="" xmlns:a16="http://schemas.microsoft.com/office/drawing/2014/main" id="{4812E38D-D50E-480D-8488-3A70185E2388}"/>
              </a:ext>
            </a:extLst>
          </p:cNvPr>
          <p:cNvSpPr txBox="1"/>
          <p:nvPr/>
        </p:nvSpPr>
        <p:spPr>
          <a:xfrm>
            <a:off x="681486" y="1304531"/>
            <a:ext cx="9400020" cy="369332"/>
          </a:xfrm>
          <a:prstGeom prst="rect">
            <a:avLst/>
          </a:prstGeom>
          <a:noFill/>
        </p:spPr>
        <p:txBody>
          <a:bodyPr wrap="square" rtlCol="0">
            <a:spAutoFit/>
          </a:bodyPr>
          <a:lstStyle/>
          <a:p>
            <a:r>
              <a:rPr lang="en-US" altLang="zh-CN" dirty="0">
                <a:solidFill>
                  <a:srgbClr val="009FD4"/>
                </a:solidFill>
              </a:rPr>
              <a:t>Chemical composition</a:t>
            </a:r>
            <a:endParaRPr lang="zh-CN" altLang="en-US" dirty="0">
              <a:solidFill>
                <a:srgbClr val="009FD4"/>
              </a:solidFill>
            </a:endParaRPr>
          </a:p>
        </p:txBody>
      </p:sp>
      <mc:AlternateContent xmlns:mc="http://schemas.openxmlformats.org/markup-compatibility/2006" xmlns:a14="http://schemas.microsoft.com/office/drawing/2010/main">
        <mc:Choice Requires="a14">
          <p:graphicFrame>
            <p:nvGraphicFramePr>
              <p:cNvPr id="2" name="表格 1">
                <a:extLst>
                  <a:ext uri="{FF2B5EF4-FFF2-40B4-BE49-F238E27FC236}">
                    <a16:creationId xmlns="" xmlns:a16="http://schemas.microsoft.com/office/drawing/2014/main" id="{52A003CB-3908-407E-BC91-B3A951B8DA70}"/>
                  </a:ext>
                </a:extLst>
              </p:cNvPr>
              <p:cNvGraphicFramePr>
                <a:graphicFrameLocks noGrp="1"/>
              </p:cNvGraphicFramePr>
              <p:nvPr>
                <p:extLst>
                  <p:ext uri="{D42A27DB-BD31-4B8C-83A1-F6EECF244321}">
                    <p14:modId xmlns:p14="http://schemas.microsoft.com/office/powerpoint/2010/main" val="957992617"/>
                  </p:ext>
                </p:extLst>
              </p:nvPr>
            </p:nvGraphicFramePr>
            <p:xfrm>
              <a:off x="681486" y="1754107"/>
              <a:ext cx="10749275" cy="1244600"/>
            </p:xfrm>
            <a:graphic>
              <a:graphicData uri="http://schemas.openxmlformats.org/drawingml/2006/table">
                <a:tbl>
                  <a:tblPr firstRow="1" bandRow="1">
                    <a:tableStyleId>{7E9639D4-E3E2-4D34-9284-5A2195B3D0D7}</a:tableStyleId>
                  </a:tblPr>
                  <a:tblGrid>
                    <a:gridCol w="1008557">
                      <a:extLst>
                        <a:ext uri="{9D8B030D-6E8A-4147-A177-3AD203B41FA5}">
                          <a16:colId xmlns="" xmlns:a16="http://schemas.microsoft.com/office/drawing/2014/main" val="1480060816"/>
                        </a:ext>
                      </a:extLst>
                    </a:gridCol>
                    <a:gridCol w="601991">
                      <a:extLst>
                        <a:ext uri="{9D8B030D-6E8A-4147-A177-3AD203B41FA5}">
                          <a16:colId xmlns="" xmlns:a16="http://schemas.microsoft.com/office/drawing/2014/main" val="3988252414"/>
                        </a:ext>
                      </a:extLst>
                    </a:gridCol>
                    <a:gridCol w="601991">
                      <a:extLst>
                        <a:ext uri="{9D8B030D-6E8A-4147-A177-3AD203B41FA5}">
                          <a16:colId xmlns="" xmlns:a16="http://schemas.microsoft.com/office/drawing/2014/main" val="3839285239"/>
                        </a:ext>
                      </a:extLst>
                    </a:gridCol>
                    <a:gridCol w="601991">
                      <a:extLst>
                        <a:ext uri="{9D8B030D-6E8A-4147-A177-3AD203B41FA5}">
                          <a16:colId xmlns="" xmlns:a16="http://schemas.microsoft.com/office/drawing/2014/main" val="16025414"/>
                        </a:ext>
                      </a:extLst>
                    </a:gridCol>
                    <a:gridCol w="601991">
                      <a:extLst>
                        <a:ext uri="{9D8B030D-6E8A-4147-A177-3AD203B41FA5}">
                          <a16:colId xmlns="" xmlns:a16="http://schemas.microsoft.com/office/drawing/2014/main" val="1242081039"/>
                        </a:ext>
                      </a:extLst>
                    </a:gridCol>
                    <a:gridCol w="601991">
                      <a:extLst>
                        <a:ext uri="{9D8B030D-6E8A-4147-A177-3AD203B41FA5}">
                          <a16:colId xmlns="" xmlns:a16="http://schemas.microsoft.com/office/drawing/2014/main" val="3852488114"/>
                        </a:ext>
                      </a:extLst>
                    </a:gridCol>
                    <a:gridCol w="601991">
                      <a:extLst>
                        <a:ext uri="{9D8B030D-6E8A-4147-A177-3AD203B41FA5}">
                          <a16:colId xmlns="" xmlns:a16="http://schemas.microsoft.com/office/drawing/2014/main" val="524792105"/>
                        </a:ext>
                      </a:extLst>
                    </a:gridCol>
                    <a:gridCol w="601991">
                      <a:extLst>
                        <a:ext uri="{9D8B030D-6E8A-4147-A177-3AD203B41FA5}">
                          <a16:colId xmlns="" xmlns:a16="http://schemas.microsoft.com/office/drawing/2014/main" val="2487804519"/>
                        </a:ext>
                      </a:extLst>
                    </a:gridCol>
                    <a:gridCol w="601991">
                      <a:extLst>
                        <a:ext uri="{9D8B030D-6E8A-4147-A177-3AD203B41FA5}">
                          <a16:colId xmlns="" xmlns:a16="http://schemas.microsoft.com/office/drawing/2014/main" val="2757678362"/>
                        </a:ext>
                      </a:extLst>
                    </a:gridCol>
                    <a:gridCol w="601991">
                      <a:extLst>
                        <a:ext uri="{9D8B030D-6E8A-4147-A177-3AD203B41FA5}">
                          <a16:colId xmlns="" xmlns:a16="http://schemas.microsoft.com/office/drawing/2014/main" val="1831999110"/>
                        </a:ext>
                      </a:extLst>
                    </a:gridCol>
                    <a:gridCol w="601991">
                      <a:extLst>
                        <a:ext uri="{9D8B030D-6E8A-4147-A177-3AD203B41FA5}">
                          <a16:colId xmlns="" xmlns:a16="http://schemas.microsoft.com/office/drawing/2014/main" val="1555139029"/>
                        </a:ext>
                      </a:extLst>
                    </a:gridCol>
                    <a:gridCol w="601991">
                      <a:extLst>
                        <a:ext uri="{9D8B030D-6E8A-4147-A177-3AD203B41FA5}">
                          <a16:colId xmlns="" xmlns:a16="http://schemas.microsoft.com/office/drawing/2014/main" val="1227621753"/>
                        </a:ext>
                      </a:extLst>
                    </a:gridCol>
                    <a:gridCol w="601991">
                      <a:extLst>
                        <a:ext uri="{9D8B030D-6E8A-4147-A177-3AD203B41FA5}">
                          <a16:colId xmlns="" xmlns:a16="http://schemas.microsoft.com/office/drawing/2014/main" val="540543818"/>
                        </a:ext>
                      </a:extLst>
                    </a:gridCol>
                    <a:gridCol w="601991">
                      <a:extLst>
                        <a:ext uri="{9D8B030D-6E8A-4147-A177-3AD203B41FA5}">
                          <a16:colId xmlns="" xmlns:a16="http://schemas.microsoft.com/office/drawing/2014/main" val="2359627049"/>
                        </a:ext>
                      </a:extLst>
                    </a:gridCol>
                    <a:gridCol w="601991">
                      <a:extLst>
                        <a:ext uri="{9D8B030D-6E8A-4147-A177-3AD203B41FA5}">
                          <a16:colId xmlns="" xmlns:a16="http://schemas.microsoft.com/office/drawing/2014/main" val="3847782077"/>
                        </a:ext>
                      </a:extLst>
                    </a:gridCol>
                    <a:gridCol w="601991">
                      <a:extLst>
                        <a:ext uri="{9D8B030D-6E8A-4147-A177-3AD203B41FA5}">
                          <a16:colId xmlns="" xmlns:a16="http://schemas.microsoft.com/office/drawing/2014/main" val="2439750539"/>
                        </a:ext>
                      </a:extLst>
                    </a:gridCol>
                    <a:gridCol w="710853">
                      <a:extLst>
                        <a:ext uri="{9D8B030D-6E8A-4147-A177-3AD203B41FA5}">
                          <a16:colId xmlns="" xmlns:a16="http://schemas.microsoft.com/office/drawing/2014/main" val="3340442043"/>
                        </a:ext>
                      </a:extLst>
                    </a:gridCol>
                  </a:tblGrid>
                  <a:tr h="370840">
                    <a:tc>
                      <a:txBody>
                        <a:bodyPr/>
                        <a:lstStyle/>
                        <a:p>
                          <a:pPr algn="ctr"/>
                          <a:r>
                            <a:rPr lang="en-US" altLang="zh-CN" sz="900" dirty="0"/>
                            <a:t>Chemical composition (wt. %)</a:t>
                          </a:r>
                          <a:endParaRPr lang="zh-CN" altLang="en-US" sz="900" dirty="0"/>
                        </a:p>
                      </a:txBody>
                      <a:tcPr/>
                    </a:tc>
                    <a:tc>
                      <a:txBody>
                        <a:bodyPr/>
                        <a:lstStyle/>
                        <a:p>
                          <a:pPr algn="ctr"/>
                          <a14:m>
                            <m:oMathPara xmlns:m="http://schemas.openxmlformats.org/officeDocument/2006/math">
                              <m:oMathParaPr>
                                <m:jc m:val="centerGroup"/>
                              </m:oMathParaPr>
                              <m:oMath xmlns:m="http://schemas.openxmlformats.org/officeDocument/2006/math">
                                <m:r>
                                  <m:rPr>
                                    <m:sty m:val="p"/>
                                  </m:rPr>
                                  <a:rPr lang="en-US" altLang="zh-CN" sz="1200" b="1" kern="1200" smtClean="0">
                                    <a:solidFill>
                                      <a:schemeClr val="bg1"/>
                                    </a:solidFill>
                                    <a:effectLst/>
                                    <a:latin typeface="Cambria Math" panose="02040503050406030204" pitchFamily="18" charset="0"/>
                                    <a:ea typeface="+mn-ea"/>
                                    <a:cs typeface="+mn-cs"/>
                                  </a:rPr>
                                  <m:t>CaO</m:t>
                                </m:r>
                              </m:oMath>
                            </m:oMathPara>
                          </a14:m>
                          <a:endParaRPr lang="zh-CN" altLang="en-US" sz="1200" dirty="0"/>
                        </a:p>
                      </a:txBody>
                      <a:tcPr/>
                    </a:tc>
                    <a:tc>
                      <a:txBody>
                        <a:bodyPr/>
                        <a:lstStyle/>
                        <a:p>
                          <a:pPr algn="ctr"/>
                          <a14:m>
                            <m:oMathPara xmlns:m="http://schemas.openxmlformats.org/officeDocument/2006/math">
                              <m:oMathParaPr>
                                <m:jc m:val="centerGroup"/>
                              </m:oMathParaPr>
                              <m:oMath xmlns:m="http://schemas.openxmlformats.org/officeDocument/2006/math">
                                <m:r>
                                  <m:rPr>
                                    <m:sty m:val="p"/>
                                  </m:rPr>
                                  <a:rPr lang="en-US" altLang="zh-CN" sz="1200" b="1" kern="1200" smtClean="0">
                                    <a:solidFill>
                                      <a:schemeClr val="bg1"/>
                                    </a:solidFill>
                                    <a:effectLst/>
                                    <a:latin typeface="Cambria Math" panose="02040503050406030204" pitchFamily="18" charset="0"/>
                                    <a:ea typeface="+mn-ea"/>
                                    <a:cs typeface="+mn-cs"/>
                                  </a:rPr>
                                  <m:t>Si</m:t>
                                </m:r>
                                <m:sSub>
                                  <m:sSubPr>
                                    <m:ctrlPr>
                                      <a:rPr lang="zh-CN" altLang="zh-CN" sz="1200" b="1" i="1" kern="1200">
                                        <a:solidFill>
                                          <a:schemeClr val="bg1"/>
                                        </a:solidFill>
                                        <a:effectLst/>
                                        <a:latin typeface="Cambria Math"/>
                                        <a:ea typeface="+mn-ea"/>
                                        <a:cs typeface="+mn-cs"/>
                                      </a:rPr>
                                    </m:ctrlPr>
                                  </m:sSubPr>
                                  <m:e>
                                    <m:r>
                                      <m:rPr>
                                        <m:sty m:val="p"/>
                                      </m:rPr>
                                      <a:rPr lang="en-US" altLang="zh-CN" sz="1200" b="1" kern="1200">
                                        <a:solidFill>
                                          <a:schemeClr val="bg1"/>
                                        </a:solidFill>
                                        <a:effectLst/>
                                        <a:latin typeface="Cambria Math" panose="02040503050406030204" pitchFamily="18" charset="0"/>
                                        <a:ea typeface="+mn-ea"/>
                                        <a:cs typeface="+mn-cs"/>
                                      </a:rPr>
                                      <m:t>O</m:t>
                                    </m:r>
                                  </m:e>
                                  <m:sub>
                                    <m:r>
                                      <a:rPr lang="en-US" altLang="zh-CN" sz="1200" b="1" kern="1200">
                                        <a:solidFill>
                                          <a:schemeClr val="bg1"/>
                                        </a:solidFill>
                                        <a:effectLst/>
                                        <a:latin typeface="Cambria Math" panose="02040503050406030204" pitchFamily="18" charset="0"/>
                                        <a:ea typeface="+mn-ea"/>
                                        <a:cs typeface="+mn-cs"/>
                                      </a:rPr>
                                      <m:t>2</m:t>
                                    </m:r>
                                  </m:sub>
                                </m:sSub>
                              </m:oMath>
                            </m:oMathPara>
                          </a14:m>
                          <a:endParaRPr lang="zh-CN" altLang="en-US" sz="1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zh-CN" altLang="zh-CN" sz="1200" b="1" i="1" kern="1200" smtClean="0">
                                        <a:solidFill>
                                          <a:schemeClr val="bg1"/>
                                        </a:solidFill>
                                        <a:effectLst/>
                                        <a:latin typeface="Cambria Math"/>
                                        <a:ea typeface="+mn-ea"/>
                                        <a:cs typeface="+mn-cs"/>
                                      </a:rPr>
                                    </m:ctrlPr>
                                  </m:sSubPr>
                                  <m:e>
                                    <m:r>
                                      <m:rPr>
                                        <m:sty m:val="p"/>
                                      </m:rPr>
                                      <a:rPr lang="en-US" altLang="zh-CN" sz="1200" b="1" kern="1200">
                                        <a:solidFill>
                                          <a:schemeClr val="bg1"/>
                                        </a:solidFill>
                                        <a:effectLst/>
                                        <a:latin typeface="Cambria Math" panose="02040503050406030204" pitchFamily="18" charset="0"/>
                                        <a:ea typeface="+mn-ea"/>
                                        <a:cs typeface="+mn-cs"/>
                                      </a:rPr>
                                      <m:t>Fe</m:t>
                                    </m:r>
                                  </m:e>
                                  <m:sub>
                                    <m:r>
                                      <a:rPr lang="en-US" altLang="zh-CN" sz="1200" b="1" kern="1200">
                                        <a:solidFill>
                                          <a:schemeClr val="bg1"/>
                                        </a:solidFill>
                                        <a:effectLst/>
                                        <a:latin typeface="Cambria Math" panose="02040503050406030204" pitchFamily="18" charset="0"/>
                                        <a:ea typeface="+mn-ea"/>
                                        <a:cs typeface="+mn-cs"/>
                                      </a:rPr>
                                      <m:t>2</m:t>
                                    </m:r>
                                  </m:sub>
                                </m:sSub>
                                <m:sSub>
                                  <m:sSubPr>
                                    <m:ctrlPr>
                                      <a:rPr lang="zh-CN" altLang="zh-CN" sz="1200" b="1" i="1" kern="1200">
                                        <a:solidFill>
                                          <a:schemeClr val="bg1"/>
                                        </a:solidFill>
                                        <a:effectLst/>
                                        <a:latin typeface="Cambria Math"/>
                                        <a:ea typeface="+mn-ea"/>
                                        <a:cs typeface="+mn-cs"/>
                                      </a:rPr>
                                    </m:ctrlPr>
                                  </m:sSubPr>
                                  <m:e>
                                    <m:r>
                                      <m:rPr>
                                        <m:sty m:val="p"/>
                                      </m:rPr>
                                      <a:rPr lang="en-US" altLang="zh-CN" sz="1200" b="1" kern="1200">
                                        <a:solidFill>
                                          <a:schemeClr val="bg1"/>
                                        </a:solidFill>
                                        <a:effectLst/>
                                        <a:latin typeface="Cambria Math" panose="02040503050406030204" pitchFamily="18" charset="0"/>
                                        <a:ea typeface="+mn-ea"/>
                                        <a:cs typeface="+mn-cs"/>
                                      </a:rPr>
                                      <m:t>O</m:t>
                                    </m:r>
                                  </m:e>
                                  <m:sub>
                                    <m:r>
                                      <a:rPr lang="en-US" altLang="zh-CN" sz="1200" b="1" kern="1200">
                                        <a:solidFill>
                                          <a:schemeClr val="bg1"/>
                                        </a:solidFill>
                                        <a:effectLst/>
                                        <a:latin typeface="Cambria Math" panose="02040503050406030204" pitchFamily="18" charset="0"/>
                                        <a:ea typeface="+mn-ea"/>
                                        <a:cs typeface="+mn-cs"/>
                                      </a:rPr>
                                      <m:t>3</m:t>
                                    </m:r>
                                  </m:sub>
                                </m:sSub>
                              </m:oMath>
                            </m:oMathPara>
                          </a14:m>
                          <a:endParaRPr lang="zh-CN" altLang="en-US" sz="1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zh-CN" altLang="zh-CN" sz="1200" b="1" i="1" kern="1200" smtClean="0">
                                        <a:solidFill>
                                          <a:schemeClr val="bg1"/>
                                        </a:solidFill>
                                        <a:effectLst/>
                                        <a:latin typeface="Cambria Math"/>
                                        <a:ea typeface="+mn-ea"/>
                                        <a:cs typeface="+mn-cs"/>
                                      </a:rPr>
                                    </m:ctrlPr>
                                  </m:sSubPr>
                                  <m:e>
                                    <m:r>
                                      <m:rPr>
                                        <m:sty m:val="p"/>
                                      </m:rPr>
                                      <a:rPr lang="en-US" altLang="zh-CN" sz="1200" b="1" kern="1200">
                                        <a:solidFill>
                                          <a:schemeClr val="bg1"/>
                                        </a:solidFill>
                                        <a:effectLst/>
                                        <a:latin typeface="Cambria Math" panose="02040503050406030204" pitchFamily="18" charset="0"/>
                                        <a:ea typeface="+mn-ea"/>
                                        <a:cs typeface="+mn-cs"/>
                                      </a:rPr>
                                      <m:t>Al</m:t>
                                    </m:r>
                                  </m:e>
                                  <m:sub>
                                    <m:r>
                                      <a:rPr lang="en-US" altLang="zh-CN" sz="1200" b="1" kern="1200">
                                        <a:solidFill>
                                          <a:schemeClr val="bg1"/>
                                        </a:solidFill>
                                        <a:effectLst/>
                                        <a:latin typeface="Cambria Math" panose="02040503050406030204" pitchFamily="18" charset="0"/>
                                        <a:ea typeface="+mn-ea"/>
                                        <a:cs typeface="+mn-cs"/>
                                      </a:rPr>
                                      <m:t>2</m:t>
                                    </m:r>
                                  </m:sub>
                                </m:sSub>
                                <m:sSub>
                                  <m:sSubPr>
                                    <m:ctrlPr>
                                      <a:rPr lang="zh-CN" altLang="zh-CN" sz="1200" b="1" i="1" kern="1200">
                                        <a:solidFill>
                                          <a:schemeClr val="bg1"/>
                                        </a:solidFill>
                                        <a:effectLst/>
                                        <a:latin typeface="Cambria Math"/>
                                        <a:ea typeface="+mn-ea"/>
                                        <a:cs typeface="+mn-cs"/>
                                      </a:rPr>
                                    </m:ctrlPr>
                                  </m:sSubPr>
                                  <m:e>
                                    <m:r>
                                      <m:rPr>
                                        <m:sty m:val="p"/>
                                      </m:rPr>
                                      <a:rPr lang="en-US" altLang="zh-CN" sz="1200" b="1" kern="1200">
                                        <a:solidFill>
                                          <a:schemeClr val="bg1"/>
                                        </a:solidFill>
                                        <a:effectLst/>
                                        <a:latin typeface="Cambria Math" panose="02040503050406030204" pitchFamily="18" charset="0"/>
                                        <a:ea typeface="+mn-ea"/>
                                        <a:cs typeface="+mn-cs"/>
                                      </a:rPr>
                                      <m:t>O</m:t>
                                    </m:r>
                                  </m:e>
                                  <m:sub>
                                    <m:r>
                                      <a:rPr lang="en-US" altLang="zh-CN" sz="1200" b="1" kern="1200">
                                        <a:solidFill>
                                          <a:schemeClr val="bg1"/>
                                        </a:solidFill>
                                        <a:effectLst/>
                                        <a:latin typeface="Cambria Math" panose="02040503050406030204" pitchFamily="18" charset="0"/>
                                        <a:ea typeface="+mn-ea"/>
                                        <a:cs typeface="+mn-cs"/>
                                      </a:rPr>
                                      <m:t>3</m:t>
                                    </m:r>
                                  </m:sub>
                                </m:sSub>
                              </m:oMath>
                            </m:oMathPara>
                          </a14:m>
                          <a:endParaRPr lang="zh-CN" altLang="en-US" sz="1200" dirty="0"/>
                        </a:p>
                      </a:txBody>
                      <a:tcPr/>
                    </a:tc>
                    <a:tc>
                      <a:txBody>
                        <a:bodyPr/>
                        <a:lstStyle/>
                        <a:p>
                          <a:pPr algn="ctr"/>
                          <a14:m>
                            <m:oMathPara xmlns:m="http://schemas.openxmlformats.org/officeDocument/2006/math">
                              <m:oMathParaPr>
                                <m:jc m:val="centerGroup"/>
                              </m:oMathParaPr>
                              <m:oMath xmlns:m="http://schemas.openxmlformats.org/officeDocument/2006/math">
                                <m:r>
                                  <m:rPr>
                                    <m:sty m:val="p"/>
                                  </m:rPr>
                                  <a:rPr lang="en-US" altLang="zh-CN" sz="1200" b="1" kern="1200" smtClean="0">
                                    <a:solidFill>
                                      <a:schemeClr val="bg1"/>
                                    </a:solidFill>
                                    <a:effectLst/>
                                    <a:latin typeface="Cambria Math" panose="02040503050406030204" pitchFamily="18" charset="0"/>
                                    <a:ea typeface="+mn-ea"/>
                                    <a:cs typeface="+mn-cs"/>
                                  </a:rPr>
                                  <m:t>MgO</m:t>
                                </m:r>
                              </m:oMath>
                            </m:oMathPara>
                          </a14:m>
                          <a:endParaRPr lang="zh-CN" altLang="en-US" sz="1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zh-CN" altLang="zh-CN" sz="1200" b="1" i="1" kern="1200" smtClean="0">
                                        <a:solidFill>
                                          <a:schemeClr val="bg1"/>
                                        </a:solidFill>
                                        <a:effectLst/>
                                        <a:latin typeface="Cambria Math"/>
                                        <a:ea typeface="+mn-ea"/>
                                        <a:cs typeface="+mn-cs"/>
                                      </a:rPr>
                                    </m:ctrlPr>
                                  </m:sSubPr>
                                  <m:e>
                                    <m:r>
                                      <m:rPr>
                                        <m:sty m:val="p"/>
                                      </m:rPr>
                                      <a:rPr lang="en-US" altLang="zh-CN" sz="1200" b="1" kern="1200">
                                        <a:solidFill>
                                          <a:schemeClr val="bg1"/>
                                        </a:solidFill>
                                        <a:effectLst/>
                                        <a:latin typeface="Cambria Math" panose="02040503050406030204" pitchFamily="18" charset="0"/>
                                        <a:ea typeface="+mn-ea"/>
                                        <a:cs typeface="+mn-cs"/>
                                      </a:rPr>
                                      <m:t>Na</m:t>
                                    </m:r>
                                  </m:e>
                                  <m:sub>
                                    <m:r>
                                      <a:rPr lang="en-US" altLang="zh-CN" sz="1200" b="1" kern="1200">
                                        <a:solidFill>
                                          <a:schemeClr val="bg1"/>
                                        </a:solidFill>
                                        <a:effectLst/>
                                        <a:latin typeface="Cambria Math" panose="02040503050406030204" pitchFamily="18" charset="0"/>
                                        <a:ea typeface="+mn-ea"/>
                                        <a:cs typeface="+mn-cs"/>
                                      </a:rPr>
                                      <m:t>2</m:t>
                                    </m:r>
                                  </m:sub>
                                </m:sSub>
                                <m:r>
                                  <m:rPr>
                                    <m:sty m:val="p"/>
                                  </m:rPr>
                                  <a:rPr lang="en-US" altLang="zh-CN" sz="1200" b="1" kern="1200">
                                    <a:solidFill>
                                      <a:schemeClr val="bg1"/>
                                    </a:solidFill>
                                    <a:effectLst/>
                                    <a:latin typeface="Cambria Math" panose="02040503050406030204" pitchFamily="18" charset="0"/>
                                    <a:ea typeface="+mn-ea"/>
                                    <a:cs typeface="+mn-cs"/>
                                  </a:rPr>
                                  <m:t>O</m:t>
                                </m:r>
                              </m:oMath>
                            </m:oMathPara>
                          </a14:m>
                          <a:endParaRPr lang="zh-CN" altLang="en-US" sz="1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zh-CN" altLang="zh-CN" sz="1200" b="1" i="1" kern="1200" smtClean="0">
                                        <a:solidFill>
                                          <a:schemeClr val="bg1"/>
                                        </a:solidFill>
                                        <a:effectLst/>
                                        <a:latin typeface="Cambria Math"/>
                                        <a:ea typeface="+mn-ea"/>
                                        <a:cs typeface="+mn-cs"/>
                                      </a:rPr>
                                    </m:ctrlPr>
                                  </m:sSubPr>
                                  <m:e>
                                    <m:r>
                                      <m:rPr>
                                        <m:sty m:val="p"/>
                                      </m:rPr>
                                      <a:rPr lang="en-US" altLang="zh-CN" sz="1200" b="1" kern="1200">
                                        <a:solidFill>
                                          <a:schemeClr val="bg1"/>
                                        </a:solidFill>
                                        <a:effectLst/>
                                        <a:latin typeface="Cambria Math" panose="02040503050406030204" pitchFamily="18" charset="0"/>
                                        <a:ea typeface="+mn-ea"/>
                                        <a:cs typeface="+mn-cs"/>
                                      </a:rPr>
                                      <m:t>K</m:t>
                                    </m:r>
                                  </m:e>
                                  <m:sub>
                                    <m:r>
                                      <a:rPr lang="en-US" altLang="zh-CN" sz="1200" b="1" kern="1200">
                                        <a:solidFill>
                                          <a:schemeClr val="bg1"/>
                                        </a:solidFill>
                                        <a:effectLst/>
                                        <a:latin typeface="Cambria Math" panose="02040503050406030204" pitchFamily="18" charset="0"/>
                                        <a:ea typeface="+mn-ea"/>
                                        <a:cs typeface="+mn-cs"/>
                                      </a:rPr>
                                      <m:t>2</m:t>
                                    </m:r>
                                  </m:sub>
                                </m:sSub>
                                <m:r>
                                  <m:rPr>
                                    <m:sty m:val="p"/>
                                  </m:rPr>
                                  <a:rPr lang="en-US" altLang="zh-CN" sz="1200" b="1" kern="1200">
                                    <a:solidFill>
                                      <a:schemeClr val="bg1"/>
                                    </a:solidFill>
                                    <a:effectLst/>
                                    <a:latin typeface="Cambria Math" panose="02040503050406030204" pitchFamily="18" charset="0"/>
                                    <a:ea typeface="+mn-ea"/>
                                    <a:cs typeface="+mn-cs"/>
                                  </a:rPr>
                                  <m:t>O</m:t>
                                </m:r>
                              </m:oMath>
                            </m:oMathPara>
                          </a14:m>
                          <a:endParaRPr lang="zh-CN" altLang="en-US" sz="1200" dirty="0"/>
                        </a:p>
                      </a:txBody>
                      <a:tcPr/>
                    </a:tc>
                    <a:tc>
                      <a:txBody>
                        <a:bodyPr/>
                        <a:lstStyle/>
                        <a:p>
                          <a:pPr algn="ctr"/>
                          <a14:m>
                            <m:oMathPara xmlns:m="http://schemas.openxmlformats.org/officeDocument/2006/math">
                              <m:oMathParaPr>
                                <m:jc m:val="centerGroup"/>
                              </m:oMathParaPr>
                              <m:oMath xmlns:m="http://schemas.openxmlformats.org/officeDocument/2006/math">
                                <m:r>
                                  <m:rPr>
                                    <m:sty m:val="p"/>
                                  </m:rPr>
                                  <a:rPr lang="en-US" altLang="zh-CN" sz="1200" b="1" kern="1200" smtClean="0">
                                    <a:solidFill>
                                      <a:schemeClr val="bg1"/>
                                    </a:solidFill>
                                    <a:effectLst/>
                                    <a:latin typeface="Cambria Math" panose="02040503050406030204" pitchFamily="18" charset="0"/>
                                    <a:ea typeface="+mn-ea"/>
                                    <a:cs typeface="+mn-cs"/>
                                  </a:rPr>
                                  <m:t>CuO</m:t>
                                </m:r>
                              </m:oMath>
                            </m:oMathPara>
                          </a14:m>
                          <a:endParaRPr lang="zh-CN" altLang="en-US" sz="1200" dirty="0"/>
                        </a:p>
                      </a:txBody>
                      <a:tcPr/>
                    </a:tc>
                    <a:tc>
                      <a:txBody>
                        <a:bodyPr/>
                        <a:lstStyle/>
                        <a:p>
                          <a:pPr algn="ctr"/>
                          <a14:m>
                            <m:oMathPara xmlns:m="http://schemas.openxmlformats.org/officeDocument/2006/math">
                              <m:oMathParaPr>
                                <m:jc m:val="centerGroup"/>
                              </m:oMathParaPr>
                              <m:oMath xmlns:m="http://schemas.openxmlformats.org/officeDocument/2006/math">
                                <m:r>
                                  <m:rPr>
                                    <m:sty m:val="p"/>
                                  </m:rPr>
                                  <a:rPr lang="en-US" altLang="zh-CN" sz="1200" b="1" kern="1200" smtClean="0">
                                    <a:solidFill>
                                      <a:schemeClr val="bg1"/>
                                    </a:solidFill>
                                    <a:effectLst/>
                                    <a:latin typeface="Cambria Math" panose="02040503050406030204" pitchFamily="18" charset="0"/>
                                    <a:ea typeface="+mn-ea"/>
                                    <a:cs typeface="+mn-cs"/>
                                  </a:rPr>
                                  <m:t>ZnO</m:t>
                                </m:r>
                              </m:oMath>
                            </m:oMathPara>
                          </a14:m>
                          <a:endParaRPr lang="zh-CN" altLang="en-US" sz="1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zh-CN" altLang="zh-CN" sz="1200" b="1" i="1" kern="1200" smtClean="0">
                                        <a:solidFill>
                                          <a:schemeClr val="bg1"/>
                                        </a:solidFill>
                                        <a:effectLst/>
                                        <a:latin typeface="Cambria Math"/>
                                        <a:ea typeface="+mn-ea"/>
                                        <a:cs typeface="+mn-cs"/>
                                      </a:rPr>
                                    </m:ctrlPr>
                                  </m:sSubPr>
                                  <m:e>
                                    <m:r>
                                      <m:rPr>
                                        <m:sty m:val="p"/>
                                      </m:rPr>
                                      <a:rPr lang="en-US" altLang="zh-CN" sz="1200" b="1" kern="1200">
                                        <a:solidFill>
                                          <a:schemeClr val="bg1"/>
                                        </a:solidFill>
                                        <a:effectLst/>
                                        <a:latin typeface="Cambria Math" panose="02040503050406030204" pitchFamily="18" charset="0"/>
                                        <a:ea typeface="+mn-ea"/>
                                        <a:cs typeface="+mn-cs"/>
                                      </a:rPr>
                                      <m:t>P</m:t>
                                    </m:r>
                                  </m:e>
                                  <m:sub>
                                    <m:r>
                                      <a:rPr lang="en-US" altLang="zh-CN" sz="1200" b="1" kern="1200">
                                        <a:solidFill>
                                          <a:schemeClr val="bg1"/>
                                        </a:solidFill>
                                        <a:effectLst/>
                                        <a:latin typeface="Cambria Math" panose="02040503050406030204" pitchFamily="18" charset="0"/>
                                        <a:ea typeface="+mn-ea"/>
                                        <a:cs typeface="+mn-cs"/>
                                      </a:rPr>
                                      <m:t>2</m:t>
                                    </m:r>
                                  </m:sub>
                                </m:sSub>
                                <m:sSub>
                                  <m:sSubPr>
                                    <m:ctrlPr>
                                      <a:rPr lang="zh-CN" altLang="zh-CN" sz="1200" b="1" i="1" kern="1200">
                                        <a:solidFill>
                                          <a:schemeClr val="bg1"/>
                                        </a:solidFill>
                                        <a:effectLst/>
                                        <a:latin typeface="Cambria Math"/>
                                        <a:ea typeface="+mn-ea"/>
                                        <a:cs typeface="+mn-cs"/>
                                      </a:rPr>
                                    </m:ctrlPr>
                                  </m:sSubPr>
                                  <m:e>
                                    <m:r>
                                      <m:rPr>
                                        <m:sty m:val="p"/>
                                      </m:rPr>
                                      <a:rPr lang="en-US" altLang="zh-CN" sz="1200" b="1" kern="1200">
                                        <a:solidFill>
                                          <a:schemeClr val="bg1"/>
                                        </a:solidFill>
                                        <a:effectLst/>
                                        <a:latin typeface="Cambria Math" panose="02040503050406030204" pitchFamily="18" charset="0"/>
                                        <a:ea typeface="+mn-ea"/>
                                        <a:cs typeface="+mn-cs"/>
                                      </a:rPr>
                                      <m:t>O</m:t>
                                    </m:r>
                                  </m:e>
                                  <m:sub>
                                    <m:r>
                                      <a:rPr lang="en-US" altLang="zh-CN" sz="1200" b="1" kern="1200">
                                        <a:solidFill>
                                          <a:schemeClr val="bg1"/>
                                        </a:solidFill>
                                        <a:effectLst/>
                                        <a:latin typeface="Cambria Math" panose="02040503050406030204" pitchFamily="18" charset="0"/>
                                        <a:ea typeface="+mn-ea"/>
                                        <a:cs typeface="+mn-cs"/>
                                      </a:rPr>
                                      <m:t>5</m:t>
                                    </m:r>
                                  </m:sub>
                                </m:sSub>
                              </m:oMath>
                            </m:oMathPara>
                          </a14:m>
                          <a:endParaRPr lang="zh-CN" altLang="en-US" sz="1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zh-CN" altLang="zh-CN" sz="1200" b="1" i="1" kern="1200" smtClean="0">
                                        <a:solidFill>
                                          <a:schemeClr val="bg1"/>
                                        </a:solidFill>
                                        <a:effectLst/>
                                        <a:latin typeface="Cambria Math"/>
                                        <a:ea typeface="+mn-ea"/>
                                        <a:cs typeface="+mn-cs"/>
                                      </a:rPr>
                                    </m:ctrlPr>
                                  </m:sSubPr>
                                  <m:e>
                                    <m:r>
                                      <m:rPr>
                                        <m:sty m:val="p"/>
                                      </m:rPr>
                                      <a:rPr lang="en-US" altLang="zh-CN" sz="1200" b="1" kern="1200">
                                        <a:solidFill>
                                          <a:schemeClr val="bg1"/>
                                        </a:solidFill>
                                        <a:effectLst/>
                                        <a:latin typeface="Cambria Math" panose="02040503050406030204" pitchFamily="18" charset="0"/>
                                        <a:ea typeface="+mn-ea"/>
                                        <a:cs typeface="+mn-cs"/>
                                      </a:rPr>
                                      <m:t>TiO</m:t>
                                    </m:r>
                                  </m:e>
                                  <m:sub>
                                    <m:r>
                                      <a:rPr lang="en-US" altLang="zh-CN" sz="1200" b="1" kern="1200">
                                        <a:solidFill>
                                          <a:schemeClr val="bg1"/>
                                        </a:solidFill>
                                        <a:effectLst/>
                                        <a:latin typeface="Cambria Math" panose="02040503050406030204" pitchFamily="18" charset="0"/>
                                        <a:ea typeface="+mn-ea"/>
                                        <a:cs typeface="+mn-cs"/>
                                      </a:rPr>
                                      <m:t>2</m:t>
                                    </m:r>
                                  </m:sub>
                                </m:sSub>
                              </m:oMath>
                            </m:oMathPara>
                          </a14:m>
                          <a:endParaRPr lang="zh-CN" altLang="en-US" sz="1200" dirty="0"/>
                        </a:p>
                      </a:txBody>
                      <a:tcPr/>
                    </a:tc>
                    <a:tc>
                      <a:txBody>
                        <a:bodyPr/>
                        <a:lstStyle/>
                        <a:p>
                          <a:pPr algn="ctr"/>
                          <a14:m>
                            <m:oMathPara xmlns:m="http://schemas.openxmlformats.org/officeDocument/2006/math">
                              <m:oMathParaPr>
                                <m:jc m:val="centerGroup"/>
                              </m:oMathParaPr>
                              <m:oMath xmlns:m="http://schemas.openxmlformats.org/officeDocument/2006/math">
                                <m:r>
                                  <m:rPr>
                                    <m:sty m:val="p"/>
                                  </m:rPr>
                                  <a:rPr lang="en-US" altLang="zh-CN" sz="1200" b="1" kern="1200" smtClean="0">
                                    <a:solidFill>
                                      <a:schemeClr val="bg1"/>
                                    </a:solidFill>
                                    <a:effectLst/>
                                    <a:latin typeface="Cambria Math" panose="02040503050406030204" pitchFamily="18" charset="0"/>
                                    <a:ea typeface="+mn-ea"/>
                                    <a:cs typeface="+mn-cs"/>
                                  </a:rPr>
                                  <m:t>Cl</m:t>
                                </m:r>
                              </m:oMath>
                            </m:oMathPara>
                          </a14:m>
                          <a:endParaRPr lang="zh-CN" altLang="en-US" sz="1200" dirty="0"/>
                        </a:p>
                      </a:txBody>
                      <a:tcPr/>
                    </a:tc>
                    <a:tc>
                      <a:txBody>
                        <a:bodyPr/>
                        <a:lstStyle/>
                        <a:p>
                          <a:pPr algn="ctr"/>
                          <a14:m>
                            <m:oMathPara xmlns:m="http://schemas.openxmlformats.org/officeDocument/2006/math">
                              <m:oMathParaPr>
                                <m:jc m:val="centerGroup"/>
                              </m:oMathParaPr>
                              <m:oMath xmlns:m="http://schemas.openxmlformats.org/officeDocument/2006/math">
                                <m:sSub>
                                  <m:sSubPr>
                                    <m:ctrlPr>
                                      <a:rPr lang="zh-CN" altLang="zh-CN" sz="1200" b="1" i="1" kern="1200" smtClean="0">
                                        <a:solidFill>
                                          <a:schemeClr val="bg1"/>
                                        </a:solidFill>
                                        <a:effectLst/>
                                        <a:latin typeface="Cambria Math"/>
                                        <a:ea typeface="+mn-ea"/>
                                        <a:cs typeface="+mn-cs"/>
                                      </a:rPr>
                                    </m:ctrlPr>
                                  </m:sSubPr>
                                  <m:e>
                                    <m:r>
                                      <m:rPr>
                                        <m:sty m:val="p"/>
                                      </m:rPr>
                                      <a:rPr lang="en-US" altLang="zh-CN" sz="1200" b="1" kern="1200">
                                        <a:solidFill>
                                          <a:schemeClr val="bg1"/>
                                        </a:solidFill>
                                        <a:effectLst/>
                                        <a:latin typeface="Cambria Math" panose="02040503050406030204" pitchFamily="18" charset="0"/>
                                        <a:ea typeface="+mn-ea"/>
                                        <a:cs typeface="+mn-cs"/>
                                      </a:rPr>
                                      <m:t>SO</m:t>
                                    </m:r>
                                  </m:e>
                                  <m:sub>
                                    <m:r>
                                      <a:rPr lang="en-US" altLang="zh-CN" sz="1200" b="1" kern="1200">
                                        <a:solidFill>
                                          <a:schemeClr val="bg1"/>
                                        </a:solidFill>
                                        <a:effectLst/>
                                        <a:latin typeface="Cambria Math" panose="02040503050406030204" pitchFamily="18" charset="0"/>
                                        <a:ea typeface="+mn-ea"/>
                                        <a:cs typeface="+mn-cs"/>
                                      </a:rPr>
                                      <m:t>3</m:t>
                                    </m:r>
                                  </m:sub>
                                </m:sSub>
                              </m:oMath>
                            </m:oMathPara>
                          </a14:m>
                          <a:endParaRPr lang="zh-CN" altLang="en-US" sz="1200" dirty="0"/>
                        </a:p>
                      </a:txBody>
                      <a:tcPr/>
                    </a:tc>
                    <a:tc>
                      <a:txBody>
                        <a:bodyPr/>
                        <a:lstStyle/>
                        <a:p>
                          <a:pPr algn="ctr"/>
                          <a14:m>
                            <m:oMathPara xmlns:m="http://schemas.openxmlformats.org/officeDocument/2006/math">
                              <m:oMathParaPr>
                                <m:jc m:val="centerGroup"/>
                              </m:oMathParaPr>
                              <m:oMath xmlns:m="http://schemas.openxmlformats.org/officeDocument/2006/math">
                                <m:r>
                                  <m:rPr>
                                    <m:sty m:val="p"/>
                                  </m:rPr>
                                  <a:rPr lang="en-US" altLang="zh-CN" sz="1200" b="1" kern="1200" smtClean="0">
                                    <a:solidFill>
                                      <a:schemeClr val="bg1"/>
                                    </a:solidFill>
                                    <a:effectLst/>
                                    <a:latin typeface="Cambria Math" panose="02040503050406030204" pitchFamily="18" charset="0"/>
                                    <a:ea typeface="+mn-ea"/>
                                    <a:cs typeface="+mn-cs"/>
                                  </a:rPr>
                                  <m:t>other</m:t>
                                </m:r>
                              </m:oMath>
                            </m:oMathPara>
                          </a14:m>
                          <a:endParaRPr lang="zh-CN" altLang="en-US" sz="1200" dirty="0"/>
                        </a:p>
                      </a:txBody>
                      <a:tcPr/>
                    </a:tc>
                    <a:tc>
                      <a:txBody>
                        <a:bodyPr/>
                        <a:lstStyle/>
                        <a:p>
                          <a:pPr algn="ctr"/>
                          <a14:m>
                            <m:oMathPara xmlns:m="http://schemas.openxmlformats.org/officeDocument/2006/math">
                              <m:oMathParaPr>
                                <m:jc m:val="centerGroup"/>
                              </m:oMathParaPr>
                              <m:oMath xmlns:m="http://schemas.openxmlformats.org/officeDocument/2006/math">
                                <m:r>
                                  <m:rPr>
                                    <m:sty m:val="p"/>
                                  </m:rPr>
                                  <a:rPr lang="en-US" altLang="zh-CN" sz="1200" b="1" kern="1200" smtClean="0">
                                    <a:solidFill>
                                      <a:schemeClr val="bg1"/>
                                    </a:solidFill>
                                    <a:effectLst/>
                                    <a:latin typeface="Cambria Math" panose="02040503050406030204" pitchFamily="18" charset="0"/>
                                    <a:ea typeface="+mn-ea"/>
                                    <a:cs typeface="+mn-cs"/>
                                  </a:rPr>
                                  <m:t>LOI</m:t>
                                </m:r>
                              </m:oMath>
                            </m:oMathPara>
                          </a14:m>
                          <a:endParaRPr lang="en-US" altLang="zh-CN" sz="1200" b="1" kern="1200" dirty="0">
                            <a:solidFill>
                              <a:schemeClr val="bg1"/>
                            </a:solidFill>
                            <a:effectLst/>
                            <a:latin typeface="+mn-lt"/>
                            <a:ea typeface="+mn-ea"/>
                            <a:cs typeface="+mn-cs"/>
                          </a:endParaRPr>
                        </a:p>
                        <a:p>
                          <a:pPr algn="ctr"/>
                          <a14:m>
                            <m:oMathPara xmlns:m="http://schemas.openxmlformats.org/officeDocument/2006/math">
                              <m:oMathParaPr>
                                <m:jc m:val="centerGroup"/>
                              </m:oMathParaPr>
                              <m:oMath xmlns:m="http://schemas.openxmlformats.org/officeDocument/2006/math">
                                <m:r>
                                  <a:rPr lang="en-US" altLang="zh-CN" sz="1200" b="1" kern="1200" smtClean="0">
                                    <a:solidFill>
                                      <a:schemeClr val="bg1"/>
                                    </a:solidFill>
                                    <a:effectLst/>
                                    <a:latin typeface="Cambria Math" panose="02040503050406030204" pitchFamily="18" charset="0"/>
                                    <a:ea typeface="+mn-ea"/>
                                    <a:cs typeface="+mn-cs"/>
                                  </a:rPr>
                                  <m:t>(950℃)</m:t>
                                </m:r>
                              </m:oMath>
                            </m:oMathPara>
                          </a14:m>
                          <a:endParaRPr lang="zh-CN" altLang="en-US" sz="1200" dirty="0"/>
                        </a:p>
                      </a:txBody>
                      <a:tcPr/>
                    </a:tc>
                    <a:tc>
                      <a:txBody>
                        <a:bodyPr/>
                        <a:lstStyle/>
                        <a:p>
                          <a:pPr algn="ctr"/>
                          <a:r>
                            <a:rPr lang="en-US" altLang="zh-CN" sz="900" dirty="0"/>
                            <a:t>Metallic aluminum</a:t>
                          </a:r>
                          <a:endParaRPr lang="zh-CN" altLang="en-US" sz="900" dirty="0"/>
                        </a:p>
                      </a:txBody>
                      <a:tcPr/>
                    </a:tc>
                    <a:extLst>
                      <a:ext uri="{0D108BD9-81ED-4DB2-BD59-A6C34878D82A}">
                        <a16:rowId xmlns="" xmlns:a16="http://schemas.microsoft.com/office/drawing/2014/main" val="4294477240"/>
                      </a:ext>
                    </a:extLst>
                  </a:tr>
                  <a:tr h="370840">
                    <a:tc>
                      <a:txBody>
                        <a:bodyPr/>
                        <a:lstStyle/>
                        <a:p>
                          <a:pPr algn="ctr"/>
                          <a:r>
                            <a:rPr lang="en-US" altLang="zh-CN" sz="1200" dirty="0">
                              <a:solidFill>
                                <a:schemeClr val="tx1"/>
                              </a:solidFill>
                            </a:rPr>
                            <a:t>CEM I 42.5N</a:t>
                          </a:r>
                          <a:endParaRPr lang="zh-CN" altLang="en-US" sz="1200" dirty="0">
                            <a:solidFill>
                              <a:schemeClr val="tx1"/>
                            </a:solidFill>
                          </a:endParaRPr>
                        </a:p>
                      </a:txBody>
                      <a:tcPr/>
                    </a:tc>
                    <a:tc>
                      <a:txBody>
                        <a:bodyPr/>
                        <a:lstStyle/>
                        <a:p>
                          <a:pPr algn="ctr"/>
                          <a:r>
                            <a:rPr lang="en-US" altLang="zh-CN" sz="1200" dirty="0">
                              <a:solidFill>
                                <a:schemeClr val="tx1"/>
                              </a:solidFill>
                            </a:rPr>
                            <a:t>64.99</a:t>
                          </a:r>
                          <a:endParaRPr lang="zh-CN" altLang="en-US" sz="1200" dirty="0">
                            <a:solidFill>
                              <a:schemeClr val="tx1"/>
                            </a:solidFill>
                          </a:endParaRPr>
                        </a:p>
                      </a:txBody>
                      <a:tcPr/>
                    </a:tc>
                    <a:tc>
                      <a:txBody>
                        <a:bodyPr/>
                        <a:lstStyle/>
                        <a:p>
                          <a:pPr algn="ctr"/>
                          <a:r>
                            <a:rPr lang="en-US" altLang="zh-CN" sz="1200" dirty="0">
                              <a:solidFill>
                                <a:schemeClr val="tx1"/>
                              </a:solidFill>
                            </a:rPr>
                            <a:t>17.11</a:t>
                          </a:r>
                          <a:endParaRPr lang="zh-CN" altLang="en-US" sz="1200" dirty="0">
                            <a:solidFill>
                              <a:schemeClr val="tx1"/>
                            </a:solidFill>
                          </a:endParaRPr>
                        </a:p>
                      </a:txBody>
                      <a:tcPr/>
                    </a:tc>
                    <a:tc>
                      <a:txBody>
                        <a:bodyPr/>
                        <a:lstStyle/>
                        <a:p>
                          <a:pPr algn="ctr"/>
                          <a:r>
                            <a:rPr lang="en-US" altLang="zh-CN" sz="1200" dirty="0">
                              <a:solidFill>
                                <a:schemeClr val="tx1"/>
                              </a:solidFill>
                            </a:rPr>
                            <a:t>3.59</a:t>
                          </a:r>
                          <a:endParaRPr lang="zh-CN" altLang="en-US" sz="1200" dirty="0">
                            <a:solidFill>
                              <a:schemeClr val="tx1"/>
                            </a:solidFill>
                          </a:endParaRPr>
                        </a:p>
                      </a:txBody>
                      <a:tcPr/>
                    </a:tc>
                    <a:tc>
                      <a:txBody>
                        <a:bodyPr/>
                        <a:lstStyle/>
                        <a:p>
                          <a:pPr algn="ctr"/>
                          <a:r>
                            <a:rPr lang="en-US" altLang="zh-CN" sz="1200" dirty="0">
                              <a:solidFill>
                                <a:schemeClr val="tx1"/>
                              </a:solidFill>
                            </a:rPr>
                            <a:t>3.80</a:t>
                          </a:r>
                          <a:endParaRPr lang="zh-CN" altLang="en-US" sz="1200" dirty="0">
                            <a:solidFill>
                              <a:schemeClr val="tx1"/>
                            </a:solidFill>
                          </a:endParaRPr>
                        </a:p>
                      </a:txBody>
                      <a:tcPr/>
                    </a:tc>
                    <a:tc>
                      <a:txBody>
                        <a:bodyPr/>
                        <a:lstStyle/>
                        <a:p>
                          <a:pPr algn="ctr"/>
                          <a:r>
                            <a:rPr lang="en-US" altLang="zh-CN" sz="1200" dirty="0">
                              <a:solidFill>
                                <a:schemeClr val="tx1"/>
                              </a:solidFill>
                            </a:rPr>
                            <a:t>1.56</a:t>
                          </a:r>
                          <a:endParaRPr lang="zh-CN" altLang="en-US" sz="1200" dirty="0">
                            <a:solidFill>
                              <a:schemeClr val="tx1"/>
                            </a:solidFill>
                          </a:endParaRPr>
                        </a:p>
                      </a:txBody>
                      <a:tcPr/>
                    </a:tc>
                    <a:tc>
                      <a:txBody>
                        <a:bodyPr/>
                        <a:lstStyle/>
                        <a:p>
                          <a:pPr algn="ctr"/>
                          <a:r>
                            <a:rPr lang="en-US" altLang="zh-CN" sz="1200" dirty="0">
                              <a:solidFill>
                                <a:schemeClr val="tx1"/>
                              </a:solidFill>
                            </a:rPr>
                            <a:t>0</a:t>
                          </a:r>
                          <a:endParaRPr lang="zh-CN" altLang="en-US" sz="1200" dirty="0">
                            <a:solidFill>
                              <a:schemeClr val="tx1"/>
                            </a:solidFill>
                          </a:endParaRPr>
                        </a:p>
                      </a:txBody>
                      <a:tcPr/>
                    </a:tc>
                    <a:tc>
                      <a:txBody>
                        <a:bodyPr/>
                        <a:lstStyle/>
                        <a:p>
                          <a:pPr algn="ctr"/>
                          <a:r>
                            <a:rPr lang="en-US" altLang="zh-CN" sz="1200" dirty="0">
                              <a:solidFill>
                                <a:schemeClr val="tx1"/>
                              </a:solidFill>
                            </a:rPr>
                            <a:t>0.16</a:t>
                          </a:r>
                          <a:endParaRPr lang="zh-CN" altLang="en-US" sz="1200" dirty="0">
                            <a:solidFill>
                              <a:schemeClr val="tx1"/>
                            </a:solidFill>
                          </a:endParaRPr>
                        </a:p>
                      </a:txBody>
                      <a:tcPr/>
                    </a:tc>
                    <a:tc>
                      <a:txBody>
                        <a:bodyPr/>
                        <a:lstStyle/>
                        <a:p>
                          <a:pPr algn="ctr"/>
                          <a:r>
                            <a:rPr lang="en-US" altLang="zh-CN" sz="1200" dirty="0">
                              <a:solidFill>
                                <a:schemeClr val="tx1"/>
                              </a:solidFill>
                            </a:rPr>
                            <a:t>0.02</a:t>
                          </a:r>
                          <a:endParaRPr lang="zh-CN" altLang="en-US" sz="1200" dirty="0">
                            <a:solidFill>
                              <a:schemeClr val="tx1"/>
                            </a:solidFill>
                          </a:endParaRPr>
                        </a:p>
                      </a:txBody>
                      <a:tcPr/>
                    </a:tc>
                    <a:tc>
                      <a:txBody>
                        <a:bodyPr/>
                        <a:lstStyle/>
                        <a:p>
                          <a:pPr algn="ctr"/>
                          <a:r>
                            <a:rPr lang="en-US" altLang="zh-CN" sz="1200" dirty="0">
                              <a:solidFill>
                                <a:schemeClr val="tx1"/>
                              </a:solidFill>
                            </a:rPr>
                            <a:t>0.15</a:t>
                          </a:r>
                          <a:endParaRPr lang="zh-CN" altLang="en-US" sz="1200" dirty="0">
                            <a:solidFill>
                              <a:schemeClr val="tx1"/>
                            </a:solidFill>
                          </a:endParaRPr>
                        </a:p>
                      </a:txBody>
                      <a:tcPr/>
                    </a:tc>
                    <a:tc>
                      <a:txBody>
                        <a:bodyPr/>
                        <a:lstStyle/>
                        <a:p>
                          <a:pPr algn="ctr"/>
                          <a:r>
                            <a:rPr lang="en-US" altLang="zh-CN" sz="1200" dirty="0">
                              <a:solidFill>
                                <a:schemeClr val="tx1"/>
                              </a:solidFill>
                            </a:rPr>
                            <a:t>0.63</a:t>
                          </a:r>
                          <a:endParaRPr lang="zh-CN" altLang="en-US" sz="1200" dirty="0">
                            <a:solidFill>
                              <a:schemeClr val="tx1"/>
                            </a:solidFill>
                          </a:endParaRPr>
                        </a:p>
                      </a:txBody>
                      <a:tcPr/>
                    </a:tc>
                    <a:tc>
                      <a:txBody>
                        <a:bodyPr/>
                        <a:lstStyle/>
                        <a:p>
                          <a:pPr algn="ctr"/>
                          <a:r>
                            <a:rPr lang="en-US" altLang="zh-CN" sz="1200" dirty="0">
                              <a:solidFill>
                                <a:schemeClr val="tx1"/>
                              </a:solidFill>
                            </a:rPr>
                            <a:t>0.27</a:t>
                          </a:r>
                          <a:endParaRPr lang="zh-CN" altLang="en-US" sz="1200" dirty="0">
                            <a:solidFill>
                              <a:schemeClr val="tx1"/>
                            </a:solidFill>
                          </a:endParaRPr>
                        </a:p>
                      </a:txBody>
                      <a:tcPr/>
                    </a:tc>
                    <a:tc>
                      <a:txBody>
                        <a:bodyPr/>
                        <a:lstStyle/>
                        <a:p>
                          <a:pPr algn="ctr"/>
                          <a:r>
                            <a:rPr lang="en-US" altLang="zh-CN" sz="1200" dirty="0">
                              <a:solidFill>
                                <a:schemeClr val="tx1"/>
                              </a:solidFill>
                            </a:rPr>
                            <a:t>0.02</a:t>
                          </a:r>
                          <a:endParaRPr lang="zh-CN" altLang="en-US" sz="1200" dirty="0">
                            <a:solidFill>
                              <a:schemeClr val="tx1"/>
                            </a:solidFill>
                          </a:endParaRPr>
                        </a:p>
                      </a:txBody>
                      <a:tcPr/>
                    </a:tc>
                    <a:tc>
                      <a:txBody>
                        <a:bodyPr/>
                        <a:lstStyle/>
                        <a:p>
                          <a:pPr algn="ctr"/>
                          <a:r>
                            <a:rPr lang="en-US" altLang="zh-CN" sz="1200" dirty="0">
                              <a:solidFill>
                                <a:schemeClr val="tx1"/>
                              </a:solidFill>
                            </a:rPr>
                            <a:t>3.96</a:t>
                          </a:r>
                          <a:endParaRPr lang="zh-CN" altLang="en-US" sz="1200" dirty="0">
                            <a:solidFill>
                              <a:schemeClr val="tx1"/>
                            </a:solidFill>
                          </a:endParaRPr>
                        </a:p>
                      </a:txBody>
                      <a:tcPr/>
                    </a:tc>
                    <a:tc>
                      <a:txBody>
                        <a:bodyPr/>
                        <a:lstStyle/>
                        <a:p>
                          <a:pPr algn="ctr"/>
                          <a:r>
                            <a:rPr lang="en-US" altLang="zh-CN" sz="1200" dirty="0">
                              <a:solidFill>
                                <a:schemeClr val="tx1"/>
                              </a:solidFill>
                            </a:rPr>
                            <a:t>2.01</a:t>
                          </a:r>
                          <a:endParaRPr lang="zh-CN" altLang="en-US" sz="1200" dirty="0">
                            <a:solidFill>
                              <a:schemeClr val="tx1"/>
                            </a:solidFill>
                          </a:endParaRPr>
                        </a:p>
                      </a:txBody>
                      <a:tcPr/>
                    </a:tc>
                    <a:tc>
                      <a:txBody>
                        <a:bodyPr/>
                        <a:lstStyle/>
                        <a:p>
                          <a:pPr algn="ctr"/>
                          <a:r>
                            <a:rPr lang="en-US" altLang="zh-CN" sz="1200" dirty="0">
                              <a:solidFill>
                                <a:schemeClr val="tx1"/>
                              </a:solidFill>
                            </a:rPr>
                            <a:t>3.10</a:t>
                          </a:r>
                          <a:endParaRPr lang="zh-CN" altLang="en-US" sz="1200" dirty="0">
                            <a:solidFill>
                              <a:schemeClr val="tx1"/>
                            </a:solidFill>
                          </a:endParaRPr>
                        </a:p>
                      </a:txBody>
                      <a:tcPr/>
                    </a:tc>
                    <a:tc>
                      <a:txBody>
                        <a:bodyPr/>
                        <a:lstStyle/>
                        <a:p>
                          <a:pPr algn="ctr"/>
                          <a:r>
                            <a:rPr lang="en-US" altLang="zh-CN" sz="1200" dirty="0">
                              <a:solidFill>
                                <a:schemeClr val="tx1"/>
                              </a:solidFill>
                            </a:rPr>
                            <a:t>-</a:t>
                          </a:r>
                          <a:endParaRPr lang="zh-CN" altLang="en-US" sz="1200" dirty="0">
                            <a:solidFill>
                              <a:schemeClr val="tx1"/>
                            </a:solidFill>
                          </a:endParaRPr>
                        </a:p>
                      </a:txBody>
                      <a:tcPr/>
                    </a:tc>
                    <a:extLst>
                      <a:ext uri="{0D108BD9-81ED-4DB2-BD59-A6C34878D82A}">
                        <a16:rowId xmlns="" xmlns:a16="http://schemas.microsoft.com/office/drawing/2014/main" val="538257873"/>
                      </a:ext>
                    </a:extLst>
                  </a:tr>
                  <a:tr h="370840">
                    <a:tc>
                      <a:txBody>
                        <a:bodyPr/>
                        <a:lstStyle/>
                        <a:p>
                          <a:pPr algn="ctr"/>
                          <a:r>
                            <a:rPr lang="en-US" altLang="zh-CN" sz="1200" dirty="0">
                              <a:solidFill>
                                <a:schemeClr val="tx1"/>
                              </a:solidFill>
                            </a:rPr>
                            <a:t>BA</a:t>
                          </a:r>
                          <a:endParaRPr lang="zh-CN" altLang="en-US" sz="1200" dirty="0">
                            <a:solidFill>
                              <a:schemeClr val="tx1"/>
                            </a:solidFill>
                          </a:endParaRPr>
                        </a:p>
                      </a:txBody>
                      <a:tcPr/>
                    </a:tc>
                    <a:tc>
                      <a:txBody>
                        <a:bodyPr/>
                        <a:lstStyle/>
                        <a:p>
                          <a:pPr algn="ctr"/>
                          <a:r>
                            <a:rPr lang="en-US" altLang="zh-CN" sz="1200" dirty="0">
                              <a:solidFill>
                                <a:schemeClr val="tx1"/>
                              </a:solidFill>
                            </a:rPr>
                            <a:t>22.39</a:t>
                          </a:r>
                          <a:endParaRPr lang="zh-CN" altLang="en-US" sz="1200" dirty="0">
                            <a:solidFill>
                              <a:schemeClr val="tx1"/>
                            </a:solidFill>
                          </a:endParaRPr>
                        </a:p>
                      </a:txBody>
                      <a:tcPr/>
                    </a:tc>
                    <a:tc>
                      <a:txBody>
                        <a:bodyPr/>
                        <a:lstStyle/>
                        <a:p>
                          <a:pPr algn="ctr"/>
                          <a:r>
                            <a:rPr lang="en-US" altLang="zh-CN" sz="1200" dirty="0">
                              <a:solidFill>
                                <a:schemeClr val="tx1"/>
                              </a:solidFill>
                            </a:rPr>
                            <a:t>43.67</a:t>
                          </a:r>
                          <a:endParaRPr lang="zh-CN" altLang="en-US" sz="1200" dirty="0">
                            <a:solidFill>
                              <a:schemeClr val="tx1"/>
                            </a:solidFill>
                          </a:endParaRPr>
                        </a:p>
                      </a:txBody>
                      <a:tcPr/>
                    </a:tc>
                    <a:tc>
                      <a:txBody>
                        <a:bodyPr/>
                        <a:lstStyle/>
                        <a:p>
                          <a:pPr algn="ctr"/>
                          <a:r>
                            <a:rPr lang="en-US" altLang="zh-CN" sz="1200" dirty="0">
                              <a:solidFill>
                                <a:schemeClr val="tx1"/>
                              </a:solidFill>
                            </a:rPr>
                            <a:t>12.29</a:t>
                          </a:r>
                          <a:endParaRPr lang="zh-CN" altLang="en-US" sz="1200" dirty="0">
                            <a:solidFill>
                              <a:schemeClr val="tx1"/>
                            </a:solidFill>
                          </a:endParaRPr>
                        </a:p>
                      </a:txBody>
                      <a:tcPr/>
                    </a:tc>
                    <a:tc>
                      <a:txBody>
                        <a:bodyPr/>
                        <a:lstStyle/>
                        <a:p>
                          <a:pPr algn="ctr"/>
                          <a:r>
                            <a:rPr lang="en-US" altLang="zh-CN" sz="1200" dirty="0">
                              <a:solidFill>
                                <a:schemeClr val="tx1"/>
                              </a:solidFill>
                            </a:rPr>
                            <a:t>11.66</a:t>
                          </a:r>
                          <a:endParaRPr lang="zh-CN" altLang="en-US" sz="1200" dirty="0">
                            <a:solidFill>
                              <a:schemeClr val="tx1"/>
                            </a:solidFill>
                          </a:endParaRPr>
                        </a:p>
                      </a:txBody>
                      <a:tcPr/>
                    </a:tc>
                    <a:tc>
                      <a:txBody>
                        <a:bodyPr/>
                        <a:lstStyle/>
                        <a:p>
                          <a:pPr algn="ctr"/>
                          <a:r>
                            <a:rPr lang="en-US" altLang="zh-CN" sz="1200" dirty="0">
                              <a:solidFill>
                                <a:schemeClr val="tx1"/>
                              </a:solidFill>
                            </a:rPr>
                            <a:t>2.47</a:t>
                          </a:r>
                          <a:endParaRPr lang="zh-CN" altLang="en-US" sz="1200" dirty="0">
                            <a:solidFill>
                              <a:schemeClr val="tx1"/>
                            </a:solidFill>
                          </a:endParaRPr>
                        </a:p>
                      </a:txBody>
                      <a:tcPr/>
                    </a:tc>
                    <a:tc>
                      <a:txBody>
                        <a:bodyPr/>
                        <a:lstStyle/>
                        <a:p>
                          <a:pPr algn="ctr"/>
                          <a:r>
                            <a:rPr lang="en-US" altLang="zh-CN" sz="1200" dirty="0">
                              <a:solidFill>
                                <a:schemeClr val="tx1"/>
                              </a:solidFill>
                            </a:rPr>
                            <a:t>0.34</a:t>
                          </a:r>
                          <a:endParaRPr lang="zh-CN" altLang="en-US" sz="1200" dirty="0">
                            <a:solidFill>
                              <a:schemeClr val="tx1"/>
                            </a:solidFill>
                          </a:endParaRPr>
                        </a:p>
                      </a:txBody>
                      <a:tcPr/>
                    </a:tc>
                    <a:tc>
                      <a:txBody>
                        <a:bodyPr/>
                        <a:lstStyle/>
                        <a:p>
                          <a:pPr algn="ctr"/>
                          <a:r>
                            <a:rPr lang="en-US" altLang="zh-CN" sz="1200" dirty="0">
                              <a:solidFill>
                                <a:schemeClr val="tx1"/>
                              </a:solidFill>
                            </a:rPr>
                            <a:t>0.94</a:t>
                          </a:r>
                          <a:endParaRPr lang="zh-CN" altLang="en-US" sz="1200" dirty="0">
                            <a:solidFill>
                              <a:schemeClr val="tx1"/>
                            </a:solidFill>
                          </a:endParaRPr>
                        </a:p>
                      </a:txBody>
                      <a:tcPr/>
                    </a:tc>
                    <a:tc>
                      <a:txBody>
                        <a:bodyPr/>
                        <a:lstStyle/>
                        <a:p>
                          <a:pPr algn="ctr"/>
                          <a:r>
                            <a:rPr lang="en-US" altLang="zh-CN" sz="1200" dirty="0">
                              <a:solidFill>
                                <a:schemeClr val="tx1"/>
                              </a:solidFill>
                            </a:rPr>
                            <a:t>0.62</a:t>
                          </a:r>
                          <a:endParaRPr lang="zh-CN" altLang="en-US" sz="1200" dirty="0">
                            <a:solidFill>
                              <a:schemeClr val="tx1"/>
                            </a:solidFill>
                          </a:endParaRPr>
                        </a:p>
                      </a:txBody>
                      <a:tcPr/>
                    </a:tc>
                    <a:tc>
                      <a:txBody>
                        <a:bodyPr/>
                        <a:lstStyle/>
                        <a:p>
                          <a:pPr algn="ctr"/>
                          <a:r>
                            <a:rPr lang="en-US" altLang="zh-CN" sz="1200" dirty="0">
                              <a:solidFill>
                                <a:schemeClr val="tx1"/>
                              </a:solidFill>
                            </a:rPr>
                            <a:t>0.90</a:t>
                          </a:r>
                          <a:endParaRPr lang="zh-CN" altLang="en-US" sz="1200" dirty="0">
                            <a:solidFill>
                              <a:schemeClr val="tx1"/>
                            </a:solidFill>
                          </a:endParaRPr>
                        </a:p>
                      </a:txBody>
                      <a:tcPr/>
                    </a:tc>
                    <a:tc>
                      <a:txBody>
                        <a:bodyPr/>
                        <a:lstStyle/>
                        <a:p>
                          <a:pPr algn="ctr"/>
                          <a:r>
                            <a:rPr lang="en-US" altLang="zh-CN" sz="1200" dirty="0">
                              <a:solidFill>
                                <a:schemeClr val="tx1"/>
                              </a:solidFill>
                            </a:rPr>
                            <a:t>0.84</a:t>
                          </a:r>
                          <a:endParaRPr lang="zh-CN" altLang="en-US" sz="1200" dirty="0">
                            <a:solidFill>
                              <a:schemeClr val="tx1"/>
                            </a:solidFill>
                          </a:endParaRPr>
                        </a:p>
                      </a:txBody>
                      <a:tcPr/>
                    </a:tc>
                    <a:tc>
                      <a:txBody>
                        <a:bodyPr/>
                        <a:lstStyle/>
                        <a:p>
                          <a:pPr algn="ctr"/>
                          <a:r>
                            <a:rPr lang="en-US" altLang="zh-CN" sz="1200" dirty="0">
                              <a:solidFill>
                                <a:schemeClr val="tx1"/>
                              </a:solidFill>
                            </a:rPr>
                            <a:t>1.30</a:t>
                          </a:r>
                          <a:endParaRPr lang="zh-CN" altLang="en-US" sz="1200" dirty="0">
                            <a:solidFill>
                              <a:schemeClr val="tx1"/>
                            </a:solidFill>
                          </a:endParaRPr>
                        </a:p>
                      </a:txBody>
                      <a:tcPr/>
                    </a:tc>
                    <a:tc>
                      <a:txBody>
                        <a:bodyPr/>
                        <a:lstStyle/>
                        <a:p>
                          <a:pPr algn="ctr"/>
                          <a:r>
                            <a:rPr lang="en-US" altLang="zh-CN" sz="1200" dirty="0">
                              <a:solidFill>
                                <a:schemeClr val="tx1"/>
                              </a:solidFill>
                            </a:rPr>
                            <a:t>0.16</a:t>
                          </a:r>
                          <a:endParaRPr lang="zh-CN" altLang="en-US" sz="1200" dirty="0">
                            <a:solidFill>
                              <a:schemeClr val="tx1"/>
                            </a:solidFill>
                          </a:endParaRPr>
                        </a:p>
                      </a:txBody>
                      <a:tcPr/>
                    </a:tc>
                    <a:tc>
                      <a:txBody>
                        <a:bodyPr/>
                        <a:lstStyle/>
                        <a:p>
                          <a:pPr algn="ctr"/>
                          <a:r>
                            <a:rPr lang="en-US" altLang="zh-CN" sz="1200" dirty="0">
                              <a:solidFill>
                                <a:schemeClr val="tx1"/>
                              </a:solidFill>
                            </a:rPr>
                            <a:t>1.40</a:t>
                          </a:r>
                          <a:endParaRPr lang="zh-CN" altLang="en-US" sz="1200" dirty="0">
                            <a:solidFill>
                              <a:schemeClr val="tx1"/>
                            </a:solidFill>
                          </a:endParaRPr>
                        </a:p>
                      </a:txBody>
                      <a:tcPr/>
                    </a:tc>
                    <a:tc>
                      <a:txBody>
                        <a:bodyPr/>
                        <a:lstStyle/>
                        <a:p>
                          <a:pPr algn="ctr"/>
                          <a:r>
                            <a:rPr lang="en-US" altLang="zh-CN" sz="1200" dirty="0">
                              <a:solidFill>
                                <a:schemeClr val="tx1"/>
                              </a:solidFill>
                            </a:rPr>
                            <a:t>1.02</a:t>
                          </a:r>
                          <a:endParaRPr lang="zh-CN" altLang="en-US" sz="1200" dirty="0">
                            <a:solidFill>
                              <a:schemeClr val="tx1"/>
                            </a:solidFill>
                          </a:endParaRPr>
                        </a:p>
                      </a:txBody>
                      <a:tcPr/>
                    </a:tc>
                    <a:tc>
                      <a:txBody>
                        <a:bodyPr/>
                        <a:lstStyle/>
                        <a:p>
                          <a:pPr algn="ctr"/>
                          <a:r>
                            <a:rPr lang="en-US" altLang="zh-CN" sz="1200" dirty="0">
                              <a:solidFill>
                                <a:schemeClr val="tx1"/>
                              </a:solidFill>
                            </a:rPr>
                            <a:t>7.26</a:t>
                          </a:r>
                          <a:endParaRPr lang="zh-CN" altLang="en-US" sz="1200" dirty="0">
                            <a:solidFill>
                              <a:schemeClr val="tx1"/>
                            </a:solidFill>
                          </a:endParaRPr>
                        </a:p>
                      </a:txBody>
                      <a:tcPr/>
                    </a:tc>
                    <a:tc>
                      <a:txBody>
                        <a:bodyPr/>
                        <a:lstStyle/>
                        <a:p>
                          <a:pPr algn="ctr"/>
                          <a:r>
                            <a:rPr lang="en-US" altLang="zh-CN" sz="1200" dirty="0">
                              <a:solidFill>
                                <a:schemeClr val="tx1"/>
                              </a:solidFill>
                            </a:rPr>
                            <a:t>0.80</a:t>
                          </a:r>
                          <a:endParaRPr lang="zh-CN" altLang="en-US" sz="1200" dirty="0">
                            <a:solidFill>
                              <a:schemeClr val="tx1"/>
                            </a:solidFill>
                          </a:endParaRPr>
                        </a:p>
                      </a:txBody>
                      <a:tcPr/>
                    </a:tc>
                    <a:extLst>
                      <a:ext uri="{0D108BD9-81ED-4DB2-BD59-A6C34878D82A}">
                        <a16:rowId xmlns="" xmlns:a16="http://schemas.microsoft.com/office/drawing/2014/main" val="4095559165"/>
                      </a:ext>
                    </a:extLst>
                  </a:tr>
                </a:tbl>
              </a:graphicData>
            </a:graphic>
          </p:graphicFrame>
        </mc:Choice>
        <mc:Fallback xmlns="">
          <p:graphicFrame>
            <p:nvGraphicFramePr>
              <p:cNvPr id="2" name="表格 1">
                <a:extLst>
                  <a:ext uri="{FF2B5EF4-FFF2-40B4-BE49-F238E27FC236}">
                    <a16:creationId xmlns:a16="http://schemas.microsoft.com/office/drawing/2014/main" id="{52A003CB-3908-407E-BC91-B3A951B8DA70}"/>
                  </a:ext>
                </a:extLst>
              </p:cNvPr>
              <p:cNvGraphicFramePr>
                <a:graphicFrameLocks noGrp="1"/>
              </p:cNvGraphicFramePr>
              <p:nvPr>
                <p:extLst>
                  <p:ext uri="{D42A27DB-BD31-4B8C-83A1-F6EECF244321}">
                    <p14:modId xmlns:p14="http://schemas.microsoft.com/office/powerpoint/2010/main" val="957992617"/>
                  </p:ext>
                </p:extLst>
              </p:nvPr>
            </p:nvGraphicFramePr>
            <p:xfrm>
              <a:off x="681486" y="1754107"/>
              <a:ext cx="10749275" cy="1244600"/>
            </p:xfrm>
            <a:graphic>
              <a:graphicData uri="http://schemas.openxmlformats.org/drawingml/2006/table">
                <a:tbl>
                  <a:tblPr firstRow="1" bandRow="1">
                    <a:tableStyleId>{7E9639D4-E3E2-4D34-9284-5A2195B3D0D7}</a:tableStyleId>
                  </a:tblPr>
                  <a:tblGrid>
                    <a:gridCol w="1008557">
                      <a:extLst>
                        <a:ext uri="{9D8B030D-6E8A-4147-A177-3AD203B41FA5}">
                          <a16:colId xmlns:a16="http://schemas.microsoft.com/office/drawing/2014/main" val="1480060816"/>
                        </a:ext>
                      </a:extLst>
                    </a:gridCol>
                    <a:gridCol w="601991">
                      <a:extLst>
                        <a:ext uri="{9D8B030D-6E8A-4147-A177-3AD203B41FA5}">
                          <a16:colId xmlns:a16="http://schemas.microsoft.com/office/drawing/2014/main" val="3988252414"/>
                        </a:ext>
                      </a:extLst>
                    </a:gridCol>
                    <a:gridCol w="601991">
                      <a:extLst>
                        <a:ext uri="{9D8B030D-6E8A-4147-A177-3AD203B41FA5}">
                          <a16:colId xmlns:a16="http://schemas.microsoft.com/office/drawing/2014/main" val="3839285239"/>
                        </a:ext>
                      </a:extLst>
                    </a:gridCol>
                    <a:gridCol w="601991">
                      <a:extLst>
                        <a:ext uri="{9D8B030D-6E8A-4147-A177-3AD203B41FA5}">
                          <a16:colId xmlns:a16="http://schemas.microsoft.com/office/drawing/2014/main" val="16025414"/>
                        </a:ext>
                      </a:extLst>
                    </a:gridCol>
                    <a:gridCol w="601991">
                      <a:extLst>
                        <a:ext uri="{9D8B030D-6E8A-4147-A177-3AD203B41FA5}">
                          <a16:colId xmlns:a16="http://schemas.microsoft.com/office/drawing/2014/main" val="1242081039"/>
                        </a:ext>
                      </a:extLst>
                    </a:gridCol>
                    <a:gridCol w="601991">
                      <a:extLst>
                        <a:ext uri="{9D8B030D-6E8A-4147-A177-3AD203B41FA5}">
                          <a16:colId xmlns:a16="http://schemas.microsoft.com/office/drawing/2014/main" val="3852488114"/>
                        </a:ext>
                      </a:extLst>
                    </a:gridCol>
                    <a:gridCol w="601991">
                      <a:extLst>
                        <a:ext uri="{9D8B030D-6E8A-4147-A177-3AD203B41FA5}">
                          <a16:colId xmlns:a16="http://schemas.microsoft.com/office/drawing/2014/main" val="524792105"/>
                        </a:ext>
                      </a:extLst>
                    </a:gridCol>
                    <a:gridCol w="601991">
                      <a:extLst>
                        <a:ext uri="{9D8B030D-6E8A-4147-A177-3AD203B41FA5}">
                          <a16:colId xmlns:a16="http://schemas.microsoft.com/office/drawing/2014/main" val="2487804519"/>
                        </a:ext>
                      </a:extLst>
                    </a:gridCol>
                    <a:gridCol w="601991">
                      <a:extLst>
                        <a:ext uri="{9D8B030D-6E8A-4147-A177-3AD203B41FA5}">
                          <a16:colId xmlns:a16="http://schemas.microsoft.com/office/drawing/2014/main" val="2757678362"/>
                        </a:ext>
                      </a:extLst>
                    </a:gridCol>
                    <a:gridCol w="601991">
                      <a:extLst>
                        <a:ext uri="{9D8B030D-6E8A-4147-A177-3AD203B41FA5}">
                          <a16:colId xmlns:a16="http://schemas.microsoft.com/office/drawing/2014/main" val="1831999110"/>
                        </a:ext>
                      </a:extLst>
                    </a:gridCol>
                    <a:gridCol w="601991">
                      <a:extLst>
                        <a:ext uri="{9D8B030D-6E8A-4147-A177-3AD203B41FA5}">
                          <a16:colId xmlns:a16="http://schemas.microsoft.com/office/drawing/2014/main" val="1555139029"/>
                        </a:ext>
                      </a:extLst>
                    </a:gridCol>
                    <a:gridCol w="601991">
                      <a:extLst>
                        <a:ext uri="{9D8B030D-6E8A-4147-A177-3AD203B41FA5}">
                          <a16:colId xmlns:a16="http://schemas.microsoft.com/office/drawing/2014/main" val="1227621753"/>
                        </a:ext>
                      </a:extLst>
                    </a:gridCol>
                    <a:gridCol w="601991">
                      <a:extLst>
                        <a:ext uri="{9D8B030D-6E8A-4147-A177-3AD203B41FA5}">
                          <a16:colId xmlns:a16="http://schemas.microsoft.com/office/drawing/2014/main" val="540543818"/>
                        </a:ext>
                      </a:extLst>
                    </a:gridCol>
                    <a:gridCol w="601991">
                      <a:extLst>
                        <a:ext uri="{9D8B030D-6E8A-4147-A177-3AD203B41FA5}">
                          <a16:colId xmlns:a16="http://schemas.microsoft.com/office/drawing/2014/main" val="2359627049"/>
                        </a:ext>
                      </a:extLst>
                    </a:gridCol>
                    <a:gridCol w="601991">
                      <a:extLst>
                        <a:ext uri="{9D8B030D-6E8A-4147-A177-3AD203B41FA5}">
                          <a16:colId xmlns:a16="http://schemas.microsoft.com/office/drawing/2014/main" val="3847782077"/>
                        </a:ext>
                      </a:extLst>
                    </a:gridCol>
                    <a:gridCol w="601991">
                      <a:extLst>
                        <a:ext uri="{9D8B030D-6E8A-4147-A177-3AD203B41FA5}">
                          <a16:colId xmlns:a16="http://schemas.microsoft.com/office/drawing/2014/main" val="2439750539"/>
                        </a:ext>
                      </a:extLst>
                    </a:gridCol>
                    <a:gridCol w="710853">
                      <a:extLst>
                        <a:ext uri="{9D8B030D-6E8A-4147-A177-3AD203B41FA5}">
                          <a16:colId xmlns:a16="http://schemas.microsoft.com/office/drawing/2014/main" val="3340442043"/>
                        </a:ext>
                      </a:extLst>
                    </a:gridCol>
                  </a:tblGrid>
                  <a:tr h="502920">
                    <a:tc>
                      <a:txBody>
                        <a:bodyPr/>
                        <a:lstStyle/>
                        <a:p>
                          <a:pPr algn="ctr"/>
                          <a:r>
                            <a:rPr lang="en-US" altLang="zh-CN" sz="900" dirty="0"/>
                            <a:t>Chemical composition (wt. %)</a:t>
                          </a:r>
                          <a:endParaRPr lang="zh-CN" altLang="en-US" sz="900" dirty="0"/>
                        </a:p>
                      </a:txBody>
                      <a:tcPr/>
                    </a:tc>
                    <a:tc>
                      <a:txBody>
                        <a:bodyPr/>
                        <a:lstStyle/>
                        <a:p>
                          <a:endParaRPr lang="zh-CN"/>
                        </a:p>
                      </a:txBody>
                      <a:tcPr>
                        <a:blipFill>
                          <a:blip r:embed="rId2"/>
                          <a:stretch>
                            <a:fillRect l="-169388" r="-1532653" b="-148193"/>
                          </a:stretch>
                        </a:blipFill>
                      </a:tcPr>
                    </a:tc>
                    <a:tc>
                      <a:txBody>
                        <a:bodyPr/>
                        <a:lstStyle/>
                        <a:p>
                          <a:endParaRPr lang="zh-CN"/>
                        </a:p>
                      </a:txBody>
                      <a:tcPr>
                        <a:blipFill>
                          <a:blip r:embed="rId2"/>
                          <a:stretch>
                            <a:fillRect l="-266667" r="-1417172" b="-148193"/>
                          </a:stretch>
                        </a:blipFill>
                      </a:tcPr>
                    </a:tc>
                    <a:tc>
                      <a:txBody>
                        <a:bodyPr/>
                        <a:lstStyle/>
                        <a:p>
                          <a:endParaRPr lang="zh-CN"/>
                        </a:p>
                      </a:txBody>
                      <a:tcPr>
                        <a:blipFill>
                          <a:blip r:embed="rId2"/>
                          <a:stretch>
                            <a:fillRect l="-366667" r="-1317172" b="-148193"/>
                          </a:stretch>
                        </a:blipFill>
                      </a:tcPr>
                    </a:tc>
                    <a:tc>
                      <a:txBody>
                        <a:bodyPr/>
                        <a:lstStyle/>
                        <a:p>
                          <a:endParaRPr lang="zh-CN"/>
                        </a:p>
                      </a:txBody>
                      <a:tcPr>
                        <a:blipFill>
                          <a:blip r:embed="rId2"/>
                          <a:stretch>
                            <a:fillRect l="-466667" r="-1217172" b="-148193"/>
                          </a:stretch>
                        </a:blipFill>
                      </a:tcPr>
                    </a:tc>
                    <a:tc>
                      <a:txBody>
                        <a:bodyPr/>
                        <a:lstStyle/>
                        <a:p>
                          <a:endParaRPr lang="zh-CN"/>
                        </a:p>
                      </a:txBody>
                      <a:tcPr>
                        <a:blipFill>
                          <a:blip r:embed="rId2"/>
                          <a:stretch>
                            <a:fillRect l="-566667" r="-1117172" b="-148193"/>
                          </a:stretch>
                        </a:blipFill>
                      </a:tcPr>
                    </a:tc>
                    <a:tc>
                      <a:txBody>
                        <a:bodyPr/>
                        <a:lstStyle/>
                        <a:p>
                          <a:endParaRPr lang="zh-CN"/>
                        </a:p>
                      </a:txBody>
                      <a:tcPr>
                        <a:blipFill>
                          <a:blip r:embed="rId2"/>
                          <a:stretch>
                            <a:fillRect l="-666667" r="-1017172" b="-148193"/>
                          </a:stretch>
                        </a:blipFill>
                      </a:tcPr>
                    </a:tc>
                    <a:tc>
                      <a:txBody>
                        <a:bodyPr/>
                        <a:lstStyle/>
                        <a:p>
                          <a:endParaRPr lang="zh-CN"/>
                        </a:p>
                      </a:txBody>
                      <a:tcPr>
                        <a:blipFill>
                          <a:blip r:embed="rId2"/>
                          <a:stretch>
                            <a:fillRect l="-766667" r="-917172" b="-148193"/>
                          </a:stretch>
                        </a:blipFill>
                      </a:tcPr>
                    </a:tc>
                    <a:tc>
                      <a:txBody>
                        <a:bodyPr/>
                        <a:lstStyle/>
                        <a:p>
                          <a:endParaRPr lang="zh-CN"/>
                        </a:p>
                      </a:txBody>
                      <a:tcPr>
                        <a:blipFill>
                          <a:blip r:embed="rId2"/>
                          <a:stretch>
                            <a:fillRect l="-875510" r="-826531" b="-148193"/>
                          </a:stretch>
                        </a:blipFill>
                      </a:tcPr>
                    </a:tc>
                    <a:tc>
                      <a:txBody>
                        <a:bodyPr/>
                        <a:lstStyle/>
                        <a:p>
                          <a:endParaRPr lang="zh-CN"/>
                        </a:p>
                      </a:txBody>
                      <a:tcPr>
                        <a:blipFill>
                          <a:blip r:embed="rId2"/>
                          <a:stretch>
                            <a:fillRect l="-965657" r="-718182" b="-148193"/>
                          </a:stretch>
                        </a:blipFill>
                      </a:tcPr>
                    </a:tc>
                    <a:tc>
                      <a:txBody>
                        <a:bodyPr/>
                        <a:lstStyle/>
                        <a:p>
                          <a:endParaRPr lang="zh-CN"/>
                        </a:p>
                      </a:txBody>
                      <a:tcPr>
                        <a:blipFill>
                          <a:blip r:embed="rId2"/>
                          <a:stretch>
                            <a:fillRect l="-1065657" r="-618182" b="-148193"/>
                          </a:stretch>
                        </a:blipFill>
                      </a:tcPr>
                    </a:tc>
                    <a:tc>
                      <a:txBody>
                        <a:bodyPr/>
                        <a:lstStyle/>
                        <a:p>
                          <a:endParaRPr lang="zh-CN"/>
                        </a:p>
                      </a:txBody>
                      <a:tcPr>
                        <a:blipFill>
                          <a:blip r:embed="rId2"/>
                          <a:stretch>
                            <a:fillRect l="-1165657" r="-518182" b="-148193"/>
                          </a:stretch>
                        </a:blipFill>
                      </a:tcPr>
                    </a:tc>
                    <a:tc>
                      <a:txBody>
                        <a:bodyPr/>
                        <a:lstStyle/>
                        <a:p>
                          <a:endParaRPr lang="zh-CN"/>
                        </a:p>
                      </a:txBody>
                      <a:tcPr>
                        <a:blipFill>
                          <a:blip r:embed="rId2"/>
                          <a:stretch>
                            <a:fillRect l="-1265657" r="-418182" b="-148193"/>
                          </a:stretch>
                        </a:blipFill>
                      </a:tcPr>
                    </a:tc>
                    <a:tc>
                      <a:txBody>
                        <a:bodyPr/>
                        <a:lstStyle/>
                        <a:p>
                          <a:endParaRPr lang="zh-CN"/>
                        </a:p>
                      </a:txBody>
                      <a:tcPr>
                        <a:blipFill>
                          <a:blip r:embed="rId2"/>
                          <a:stretch>
                            <a:fillRect l="-1365657" r="-318182" b="-148193"/>
                          </a:stretch>
                        </a:blipFill>
                      </a:tcPr>
                    </a:tc>
                    <a:tc>
                      <a:txBody>
                        <a:bodyPr/>
                        <a:lstStyle/>
                        <a:p>
                          <a:endParaRPr lang="zh-CN"/>
                        </a:p>
                      </a:txBody>
                      <a:tcPr>
                        <a:blipFill>
                          <a:blip r:embed="rId2"/>
                          <a:stretch>
                            <a:fillRect l="-1480612" r="-221429" b="-148193"/>
                          </a:stretch>
                        </a:blipFill>
                      </a:tcPr>
                    </a:tc>
                    <a:tc>
                      <a:txBody>
                        <a:bodyPr/>
                        <a:lstStyle/>
                        <a:p>
                          <a:endParaRPr lang="zh-CN"/>
                        </a:p>
                      </a:txBody>
                      <a:tcPr>
                        <a:blipFill>
                          <a:blip r:embed="rId2"/>
                          <a:stretch>
                            <a:fillRect l="-1564646" r="-119192" b="-148193"/>
                          </a:stretch>
                        </a:blipFill>
                      </a:tcPr>
                    </a:tc>
                    <a:tc>
                      <a:txBody>
                        <a:bodyPr/>
                        <a:lstStyle/>
                        <a:p>
                          <a:pPr algn="ctr"/>
                          <a:r>
                            <a:rPr lang="en-US" altLang="zh-CN" sz="900" dirty="0"/>
                            <a:t>Metallic aluminum</a:t>
                          </a:r>
                          <a:endParaRPr lang="zh-CN" altLang="en-US" sz="900" dirty="0"/>
                        </a:p>
                      </a:txBody>
                      <a:tcPr/>
                    </a:tc>
                    <a:extLst>
                      <a:ext uri="{0D108BD9-81ED-4DB2-BD59-A6C34878D82A}">
                        <a16:rowId xmlns:a16="http://schemas.microsoft.com/office/drawing/2014/main" val="4294477240"/>
                      </a:ext>
                    </a:extLst>
                  </a:tr>
                  <a:tr h="370840">
                    <a:tc>
                      <a:txBody>
                        <a:bodyPr/>
                        <a:lstStyle/>
                        <a:p>
                          <a:pPr algn="ctr"/>
                          <a:r>
                            <a:rPr lang="en-US" altLang="zh-CN" sz="1200" dirty="0">
                              <a:solidFill>
                                <a:schemeClr val="tx1"/>
                              </a:solidFill>
                            </a:rPr>
                            <a:t>CEM I 42.5N</a:t>
                          </a:r>
                          <a:endParaRPr lang="zh-CN" altLang="en-US" sz="1200" dirty="0">
                            <a:solidFill>
                              <a:schemeClr val="tx1"/>
                            </a:solidFill>
                          </a:endParaRPr>
                        </a:p>
                      </a:txBody>
                      <a:tcPr/>
                    </a:tc>
                    <a:tc>
                      <a:txBody>
                        <a:bodyPr/>
                        <a:lstStyle/>
                        <a:p>
                          <a:pPr algn="ctr"/>
                          <a:r>
                            <a:rPr lang="en-US" altLang="zh-CN" sz="1200" dirty="0">
                              <a:solidFill>
                                <a:schemeClr val="tx1"/>
                              </a:solidFill>
                            </a:rPr>
                            <a:t>64.99</a:t>
                          </a:r>
                          <a:endParaRPr lang="zh-CN" altLang="en-US" sz="1200" dirty="0">
                            <a:solidFill>
                              <a:schemeClr val="tx1"/>
                            </a:solidFill>
                          </a:endParaRPr>
                        </a:p>
                      </a:txBody>
                      <a:tcPr/>
                    </a:tc>
                    <a:tc>
                      <a:txBody>
                        <a:bodyPr/>
                        <a:lstStyle/>
                        <a:p>
                          <a:pPr algn="ctr"/>
                          <a:r>
                            <a:rPr lang="en-US" altLang="zh-CN" sz="1200" dirty="0">
                              <a:solidFill>
                                <a:schemeClr val="tx1"/>
                              </a:solidFill>
                            </a:rPr>
                            <a:t>17.11</a:t>
                          </a:r>
                          <a:endParaRPr lang="zh-CN" altLang="en-US" sz="1200" dirty="0">
                            <a:solidFill>
                              <a:schemeClr val="tx1"/>
                            </a:solidFill>
                          </a:endParaRPr>
                        </a:p>
                      </a:txBody>
                      <a:tcPr/>
                    </a:tc>
                    <a:tc>
                      <a:txBody>
                        <a:bodyPr/>
                        <a:lstStyle/>
                        <a:p>
                          <a:pPr algn="ctr"/>
                          <a:r>
                            <a:rPr lang="en-US" altLang="zh-CN" sz="1200" dirty="0">
                              <a:solidFill>
                                <a:schemeClr val="tx1"/>
                              </a:solidFill>
                            </a:rPr>
                            <a:t>3.59</a:t>
                          </a:r>
                          <a:endParaRPr lang="zh-CN" altLang="en-US" sz="1200" dirty="0">
                            <a:solidFill>
                              <a:schemeClr val="tx1"/>
                            </a:solidFill>
                          </a:endParaRPr>
                        </a:p>
                      </a:txBody>
                      <a:tcPr/>
                    </a:tc>
                    <a:tc>
                      <a:txBody>
                        <a:bodyPr/>
                        <a:lstStyle/>
                        <a:p>
                          <a:pPr algn="ctr"/>
                          <a:r>
                            <a:rPr lang="en-US" altLang="zh-CN" sz="1200" dirty="0">
                              <a:solidFill>
                                <a:schemeClr val="tx1"/>
                              </a:solidFill>
                            </a:rPr>
                            <a:t>3.80</a:t>
                          </a:r>
                          <a:endParaRPr lang="zh-CN" altLang="en-US" sz="1200" dirty="0">
                            <a:solidFill>
                              <a:schemeClr val="tx1"/>
                            </a:solidFill>
                          </a:endParaRPr>
                        </a:p>
                      </a:txBody>
                      <a:tcPr/>
                    </a:tc>
                    <a:tc>
                      <a:txBody>
                        <a:bodyPr/>
                        <a:lstStyle/>
                        <a:p>
                          <a:pPr algn="ctr"/>
                          <a:r>
                            <a:rPr lang="en-US" altLang="zh-CN" sz="1200" dirty="0">
                              <a:solidFill>
                                <a:schemeClr val="tx1"/>
                              </a:solidFill>
                            </a:rPr>
                            <a:t>1.56</a:t>
                          </a:r>
                          <a:endParaRPr lang="zh-CN" altLang="en-US" sz="1200" dirty="0">
                            <a:solidFill>
                              <a:schemeClr val="tx1"/>
                            </a:solidFill>
                          </a:endParaRPr>
                        </a:p>
                      </a:txBody>
                      <a:tcPr/>
                    </a:tc>
                    <a:tc>
                      <a:txBody>
                        <a:bodyPr/>
                        <a:lstStyle/>
                        <a:p>
                          <a:pPr algn="ctr"/>
                          <a:r>
                            <a:rPr lang="en-US" altLang="zh-CN" sz="1200" dirty="0">
                              <a:solidFill>
                                <a:schemeClr val="tx1"/>
                              </a:solidFill>
                            </a:rPr>
                            <a:t>0</a:t>
                          </a:r>
                          <a:endParaRPr lang="zh-CN" altLang="en-US" sz="1200" dirty="0">
                            <a:solidFill>
                              <a:schemeClr val="tx1"/>
                            </a:solidFill>
                          </a:endParaRPr>
                        </a:p>
                      </a:txBody>
                      <a:tcPr/>
                    </a:tc>
                    <a:tc>
                      <a:txBody>
                        <a:bodyPr/>
                        <a:lstStyle/>
                        <a:p>
                          <a:pPr algn="ctr"/>
                          <a:r>
                            <a:rPr lang="en-US" altLang="zh-CN" sz="1200" dirty="0">
                              <a:solidFill>
                                <a:schemeClr val="tx1"/>
                              </a:solidFill>
                            </a:rPr>
                            <a:t>0.16</a:t>
                          </a:r>
                          <a:endParaRPr lang="zh-CN" altLang="en-US" sz="1200" dirty="0">
                            <a:solidFill>
                              <a:schemeClr val="tx1"/>
                            </a:solidFill>
                          </a:endParaRPr>
                        </a:p>
                      </a:txBody>
                      <a:tcPr/>
                    </a:tc>
                    <a:tc>
                      <a:txBody>
                        <a:bodyPr/>
                        <a:lstStyle/>
                        <a:p>
                          <a:pPr algn="ctr"/>
                          <a:r>
                            <a:rPr lang="en-US" altLang="zh-CN" sz="1200" dirty="0">
                              <a:solidFill>
                                <a:schemeClr val="tx1"/>
                              </a:solidFill>
                            </a:rPr>
                            <a:t>0.02</a:t>
                          </a:r>
                          <a:endParaRPr lang="zh-CN" altLang="en-US" sz="1200" dirty="0">
                            <a:solidFill>
                              <a:schemeClr val="tx1"/>
                            </a:solidFill>
                          </a:endParaRPr>
                        </a:p>
                      </a:txBody>
                      <a:tcPr/>
                    </a:tc>
                    <a:tc>
                      <a:txBody>
                        <a:bodyPr/>
                        <a:lstStyle/>
                        <a:p>
                          <a:pPr algn="ctr"/>
                          <a:r>
                            <a:rPr lang="en-US" altLang="zh-CN" sz="1200" dirty="0">
                              <a:solidFill>
                                <a:schemeClr val="tx1"/>
                              </a:solidFill>
                            </a:rPr>
                            <a:t>0.15</a:t>
                          </a:r>
                          <a:endParaRPr lang="zh-CN" altLang="en-US" sz="1200" dirty="0">
                            <a:solidFill>
                              <a:schemeClr val="tx1"/>
                            </a:solidFill>
                          </a:endParaRPr>
                        </a:p>
                      </a:txBody>
                      <a:tcPr/>
                    </a:tc>
                    <a:tc>
                      <a:txBody>
                        <a:bodyPr/>
                        <a:lstStyle/>
                        <a:p>
                          <a:pPr algn="ctr"/>
                          <a:r>
                            <a:rPr lang="en-US" altLang="zh-CN" sz="1200" dirty="0">
                              <a:solidFill>
                                <a:schemeClr val="tx1"/>
                              </a:solidFill>
                            </a:rPr>
                            <a:t>0.63</a:t>
                          </a:r>
                          <a:endParaRPr lang="zh-CN" altLang="en-US" sz="1200" dirty="0">
                            <a:solidFill>
                              <a:schemeClr val="tx1"/>
                            </a:solidFill>
                          </a:endParaRPr>
                        </a:p>
                      </a:txBody>
                      <a:tcPr/>
                    </a:tc>
                    <a:tc>
                      <a:txBody>
                        <a:bodyPr/>
                        <a:lstStyle/>
                        <a:p>
                          <a:pPr algn="ctr"/>
                          <a:r>
                            <a:rPr lang="en-US" altLang="zh-CN" sz="1200" dirty="0">
                              <a:solidFill>
                                <a:schemeClr val="tx1"/>
                              </a:solidFill>
                            </a:rPr>
                            <a:t>0.27</a:t>
                          </a:r>
                          <a:endParaRPr lang="zh-CN" altLang="en-US" sz="1200" dirty="0">
                            <a:solidFill>
                              <a:schemeClr val="tx1"/>
                            </a:solidFill>
                          </a:endParaRPr>
                        </a:p>
                      </a:txBody>
                      <a:tcPr/>
                    </a:tc>
                    <a:tc>
                      <a:txBody>
                        <a:bodyPr/>
                        <a:lstStyle/>
                        <a:p>
                          <a:pPr algn="ctr"/>
                          <a:r>
                            <a:rPr lang="en-US" altLang="zh-CN" sz="1200" dirty="0">
                              <a:solidFill>
                                <a:schemeClr val="tx1"/>
                              </a:solidFill>
                            </a:rPr>
                            <a:t>0.02</a:t>
                          </a:r>
                          <a:endParaRPr lang="zh-CN" altLang="en-US" sz="1200" dirty="0">
                            <a:solidFill>
                              <a:schemeClr val="tx1"/>
                            </a:solidFill>
                          </a:endParaRPr>
                        </a:p>
                      </a:txBody>
                      <a:tcPr/>
                    </a:tc>
                    <a:tc>
                      <a:txBody>
                        <a:bodyPr/>
                        <a:lstStyle/>
                        <a:p>
                          <a:pPr algn="ctr"/>
                          <a:r>
                            <a:rPr lang="en-US" altLang="zh-CN" sz="1200" dirty="0">
                              <a:solidFill>
                                <a:schemeClr val="tx1"/>
                              </a:solidFill>
                            </a:rPr>
                            <a:t>3.96</a:t>
                          </a:r>
                          <a:endParaRPr lang="zh-CN" altLang="en-US" sz="1200" dirty="0">
                            <a:solidFill>
                              <a:schemeClr val="tx1"/>
                            </a:solidFill>
                          </a:endParaRPr>
                        </a:p>
                      </a:txBody>
                      <a:tcPr/>
                    </a:tc>
                    <a:tc>
                      <a:txBody>
                        <a:bodyPr/>
                        <a:lstStyle/>
                        <a:p>
                          <a:pPr algn="ctr"/>
                          <a:r>
                            <a:rPr lang="en-US" altLang="zh-CN" sz="1200" dirty="0">
                              <a:solidFill>
                                <a:schemeClr val="tx1"/>
                              </a:solidFill>
                            </a:rPr>
                            <a:t>2.01</a:t>
                          </a:r>
                          <a:endParaRPr lang="zh-CN" altLang="en-US" sz="1200" dirty="0">
                            <a:solidFill>
                              <a:schemeClr val="tx1"/>
                            </a:solidFill>
                          </a:endParaRPr>
                        </a:p>
                      </a:txBody>
                      <a:tcPr/>
                    </a:tc>
                    <a:tc>
                      <a:txBody>
                        <a:bodyPr/>
                        <a:lstStyle/>
                        <a:p>
                          <a:pPr algn="ctr"/>
                          <a:r>
                            <a:rPr lang="en-US" altLang="zh-CN" sz="1200" dirty="0">
                              <a:solidFill>
                                <a:schemeClr val="tx1"/>
                              </a:solidFill>
                            </a:rPr>
                            <a:t>3.10</a:t>
                          </a:r>
                          <a:endParaRPr lang="zh-CN" altLang="en-US" sz="1200" dirty="0">
                            <a:solidFill>
                              <a:schemeClr val="tx1"/>
                            </a:solidFill>
                          </a:endParaRPr>
                        </a:p>
                      </a:txBody>
                      <a:tcPr/>
                    </a:tc>
                    <a:tc>
                      <a:txBody>
                        <a:bodyPr/>
                        <a:lstStyle/>
                        <a:p>
                          <a:pPr algn="ctr"/>
                          <a:r>
                            <a:rPr lang="en-US" altLang="zh-CN" sz="1200" dirty="0">
                              <a:solidFill>
                                <a:schemeClr val="tx1"/>
                              </a:solidFill>
                            </a:rPr>
                            <a:t>-</a:t>
                          </a:r>
                          <a:endParaRPr lang="zh-CN" altLang="en-US" sz="1200" dirty="0">
                            <a:solidFill>
                              <a:schemeClr val="tx1"/>
                            </a:solidFill>
                          </a:endParaRPr>
                        </a:p>
                      </a:txBody>
                      <a:tcPr/>
                    </a:tc>
                    <a:extLst>
                      <a:ext uri="{0D108BD9-81ED-4DB2-BD59-A6C34878D82A}">
                        <a16:rowId xmlns:a16="http://schemas.microsoft.com/office/drawing/2014/main" val="538257873"/>
                      </a:ext>
                    </a:extLst>
                  </a:tr>
                  <a:tr h="370840">
                    <a:tc>
                      <a:txBody>
                        <a:bodyPr/>
                        <a:lstStyle/>
                        <a:p>
                          <a:pPr algn="ctr"/>
                          <a:r>
                            <a:rPr lang="en-US" altLang="zh-CN" sz="1200" dirty="0">
                              <a:solidFill>
                                <a:schemeClr val="tx1"/>
                              </a:solidFill>
                            </a:rPr>
                            <a:t>BA</a:t>
                          </a:r>
                          <a:endParaRPr lang="zh-CN" altLang="en-US" sz="1200" dirty="0">
                            <a:solidFill>
                              <a:schemeClr val="tx1"/>
                            </a:solidFill>
                          </a:endParaRPr>
                        </a:p>
                      </a:txBody>
                      <a:tcPr/>
                    </a:tc>
                    <a:tc>
                      <a:txBody>
                        <a:bodyPr/>
                        <a:lstStyle/>
                        <a:p>
                          <a:pPr algn="ctr"/>
                          <a:r>
                            <a:rPr lang="en-US" altLang="zh-CN" sz="1200" dirty="0">
                              <a:solidFill>
                                <a:schemeClr val="tx1"/>
                              </a:solidFill>
                            </a:rPr>
                            <a:t>22.39</a:t>
                          </a:r>
                          <a:endParaRPr lang="zh-CN" altLang="en-US" sz="1200" dirty="0">
                            <a:solidFill>
                              <a:schemeClr val="tx1"/>
                            </a:solidFill>
                          </a:endParaRPr>
                        </a:p>
                      </a:txBody>
                      <a:tcPr/>
                    </a:tc>
                    <a:tc>
                      <a:txBody>
                        <a:bodyPr/>
                        <a:lstStyle/>
                        <a:p>
                          <a:pPr algn="ctr"/>
                          <a:r>
                            <a:rPr lang="en-US" altLang="zh-CN" sz="1200" dirty="0">
                              <a:solidFill>
                                <a:schemeClr val="tx1"/>
                              </a:solidFill>
                            </a:rPr>
                            <a:t>43.67</a:t>
                          </a:r>
                          <a:endParaRPr lang="zh-CN" altLang="en-US" sz="1200" dirty="0">
                            <a:solidFill>
                              <a:schemeClr val="tx1"/>
                            </a:solidFill>
                          </a:endParaRPr>
                        </a:p>
                      </a:txBody>
                      <a:tcPr/>
                    </a:tc>
                    <a:tc>
                      <a:txBody>
                        <a:bodyPr/>
                        <a:lstStyle/>
                        <a:p>
                          <a:pPr algn="ctr"/>
                          <a:r>
                            <a:rPr lang="en-US" altLang="zh-CN" sz="1200" dirty="0">
                              <a:solidFill>
                                <a:schemeClr val="tx1"/>
                              </a:solidFill>
                            </a:rPr>
                            <a:t>12.29</a:t>
                          </a:r>
                          <a:endParaRPr lang="zh-CN" altLang="en-US" sz="1200" dirty="0">
                            <a:solidFill>
                              <a:schemeClr val="tx1"/>
                            </a:solidFill>
                          </a:endParaRPr>
                        </a:p>
                      </a:txBody>
                      <a:tcPr/>
                    </a:tc>
                    <a:tc>
                      <a:txBody>
                        <a:bodyPr/>
                        <a:lstStyle/>
                        <a:p>
                          <a:pPr algn="ctr"/>
                          <a:r>
                            <a:rPr lang="en-US" altLang="zh-CN" sz="1200" dirty="0">
                              <a:solidFill>
                                <a:schemeClr val="tx1"/>
                              </a:solidFill>
                            </a:rPr>
                            <a:t>11.66</a:t>
                          </a:r>
                          <a:endParaRPr lang="zh-CN" altLang="en-US" sz="1200" dirty="0">
                            <a:solidFill>
                              <a:schemeClr val="tx1"/>
                            </a:solidFill>
                          </a:endParaRPr>
                        </a:p>
                      </a:txBody>
                      <a:tcPr/>
                    </a:tc>
                    <a:tc>
                      <a:txBody>
                        <a:bodyPr/>
                        <a:lstStyle/>
                        <a:p>
                          <a:pPr algn="ctr"/>
                          <a:r>
                            <a:rPr lang="en-US" altLang="zh-CN" sz="1200" dirty="0">
                              <a:solidFill>
                                <a:schemeClr val="tx1"/>
                              </a:solidFill>
                            </a:rPr>
                            <a:t>2.47</a:t>
                          </a:r>
                          <a:endParaRPr lang="zh-CN" altLang="en-US" sz="1200" dirty="0">
                            <a:solidFill>
                              <a:schemeClr val="tx1"/>
                            </a:solidFill>
                          </a:endParaRPr>
                        </a:p>
                      </a:txBody>
                      <a:tcPr/>
                    </a:tc>
                    <a:tc>
                      <a:txBody>
                        <a:bodyPr/>
                        <a:lstStyle/>
                        <a:p>
                          <a:pPr algn="ctr"/>
                          <a:r>
                            <a:rPr lang="en-US" altLang="zh-CN" sz="1200" dirty="0">
                              <a:solidFill>
                                <a:schemeClr val="tx1"/>
                              </a:solidFill>
                            </a:rPr>
                            <a:t>0.34</a:t>
                          </a:r>
                          <a:endParaRPr lang="zh-CN" altLang="en-US" sz="1200" dirty="0">
                            <a:solidFill>
                              <a:schemeClr val="tx1"/>
                            </a:solidFill>
                          </a:endParaRPr>
                        </a:p>
                      </a:txBody>
                      <a:tcPr/>
                    </a:tc>
                    <a:tc>
                      <a:txBody>
                        <a:bodyPr/>
                        <a:lstStyle/>
                        <a:p>
                          <a:pPr algn="ctr"/>
                          <a:r>
                            <a:rPr lang="en-US" altLang="zh-CN" sz="1200" dirty="0">
                              <a:solidFill>
                                <a:schemeClr val="tx1"/>
                              </a:solidFill>
                            </a:rPr>
                            <a:t>0.94</a:t>
                          </a:r>
                          <a:endParaRPr lang="zh-CN" altLang="en-US" sz="1200" dirty="0">
                            <a:solidFill>
                              <a:schemeClr val="tx1"/>
                            </a:solidFill>
                          </a:endParaRPr>
                        </a:p>
                      </a:txBody>
                      <a:tcPr/>
                    </a:tc>
                    <a:tc>
                      <a:txBody>
                        <a:bodyPr/>
                        <a:lstStyle/>
                        <a:p>
                          <a:pPr algn="ctr"/>
                          <a:r>
                            <a:rPr lang="en-US" altLang="zh-CN" sz="1200" dirty="0">
                              <a:solidFill>
                                <a:schemeClr val="tx1"/>
                              </a:solidFill>
                            </a:rPr>
                            <a:t>0.62</a:t>
                          </a:r>
                          <a:endParaRPr lang="zh-CN" altLang="en-US" sz="1200" dirty="0">
                            <a:solidFill>
                              <a:schemeClr val="tx1"/>
                            </a:solidFill>
                          </a:endParaRPr>
                        </a:p>
                      </a:txBody>
                      <a:tcPr/>
                    </a:tc>
                    <a:tc>
                      <a:txBody>
                        <a:bodyPr/>
                        <a:lstStyle/>
                        <a:p>
                          <a:pPr algn="ctr"/>
                          <a:r>
                            <a:rPr lang="en-US" altLang="zh-CN" sz="1200" dirty="0">
                              <a:solidFill>
                                <a:schemeClr val="tx1"/>
                              </a:solidFill>
                            </a:rPr>
                            <a:t>0.90</a:t>
                          </a:r>
                          <a:endParaRPr lang="zh-CN" altLang="en-US" sz="1200" dirty="0">
                            <a:solidFill>
                              <a:schemeClr val="tx1"/>
                            </a:solidFill>
                          </a:endParaRPr>
                        </a:p>
                      </a:txBody>
                      <a:tcPr/>
                    </a:tc>
                    <a:tc>
                      <a:txBody>
                        <a:bodyPr/>
                        <a:lstStyle/>
                        <a:p>
                          <a:pPr algn="ctr"/>
                          <a:r>
                            <a:rPr lang="en-US" altLang="zh-CN" sz="1200" dirty="0">
                              <a:solidFill>
                                <a:schemeClr val="tx1"/>
                              </a:solidFill>
                            </a:rPr>
                            <a:t>0.84</a:t>
                          </a:r>
                          <a:endParaRPr lang="zh-CN" altLang="en-US" sz="1200" dirty="0">
                            <a:solidFill>
                              <a:schemeClr val="tx1"/>
                            </a:solidFill>
                          </a:endParaRPr>
                        </a:p>
                      </a:txBody>
                      <a:tcPr/>
                    </a:tc>
                    <a:tc>
                      <a:txBody>
                        <a:bodyPr/>
                        <a:lstStyle/>
                        <a:p>
                          <a:pPr algn="ctr"/>
                          <a:r>
                            <a:rPr lang="en-US" altLang="zh-CN" sz="1200" dirty="0">
                              <a:solidFill>
                                <a:schemeClr val="tx1"/>
                              </a:solidFill>
                            </a:rPr>
                            <a:t>1.30</a:t>
                          </a:r>
                          <a:endParaRPr lang="zh-CN" altLang="en-US" sz="1200" dirty="0">
                            <a:solidFill>
                              <a:schemeClr val="tx1"/>
                            </a:solidFill>
                          </a:endParaRPr>
                        </a:p>
                      </a:txBody>
                      <a:tcPr/>
                    </a:tc>
                    <a:tc>
                      <a:txBody>
                        <a:bodyPr/>
                        <a:lstStyle/>
                        <a:p>
                          <a:pPr algn="ctr"/>
                          <a:r>
                            <a:rPr lang="en-US" altLang="zh-CN" sz="1200" dirty="0">
                              <a:solidFill>
                                <a:schemeClr val="tx1"/>
                              </a:solidFill>
                            </a:rPr>
                            <a:t>0.16</a:t>
                          </a:r>
                          <a:endParaRPr lang="zh-CN" altLang="en-US" sz="1200" dirty="0">
                            <a:solidFill>
                              <a:schemeClr val="tx1"/>
                            </a:solidFill>
                          </a:endParaRPr>
                        </a:p>
                      </a:txBody>
                      <a:tcPr/>
                    </a:tc>
                    <a:tc>
                      <a:txBody>
                        <a:bodyPr/>
                        <a:lstStyle/>
                        <a:p>
                          <a:pPr algn="ctr"/>
                          <a:r>
                            <a:rPr lang="en-US" altLang="zh-CN" sz="1200" dirty="0">
                              <a:solidFill>
                                <a:schemeClr val="tx1"/>
                              </a:solidFill>
                            </a:rPr>
                            <a:t>1.40</a:t>
                          </a:r>
                          <a:endParaRPr lang="zh-CN" altLang="en-US" sz="1200" dirty="0">
                            <a:solidFill>
                              <a:schemeClr val="tx1"/>
                            </a:solidFill>
                          </a:endParaRPr>
                        </a:p>
                      </a:txBody>
                      <a:tcPr/>
                    </a:tc>
                    <a:tc>
                      <a:txBody>
                        <a:bodyPr/>
                        <a:lstStyle/>
                        <a:p>
                          <a:pPr algn="ctr"/>
                          <a:r>
                            <a:rPr lang="en-US" altLang="zh-CN" sz="1200" dirty="0">
                              <a:solidFill>
                                <a:schemeClr val="tx1"/>
                              </a:solidFill>
                            </a:rPr>
                            <a:t>1.02</a:t>
                          </a:r>
                          <a:endParaRPr lang="zh-CN" altLang="en-US" sz="1200" dirty="0">
                            <a:solidFill>
                              <a:schemeClr val="tx1"/>
                            </a:solidFill>
                          </a:endParaRPr>
                        </a:p>
                      </a:txBody>
                      <a:tcPr/>
                    </a:tc>
                    <a:tc>
                      <a:txBody>
                        <a:bodyPr/>
                        <a:lstStyle/>
                        <a:p>
                          <a:pPr algn="ctr"/>
                          <a:r>
                            <a:rPr lang="en-US" altLang="zh-CN" sz="1200" dirty="0">
                              <a:solidFill>
                                <a:schemeClr val="tx1"/>
                              </a:solidFill>
                            </a:rPr>
                            <a:t>7.26</a:t>
                          </a:r>
                          <a:endParaRPr lang="zh-CN" altLang="en-US" sz="1200" dirty="0">
                            <a:solidFill>
                              <a:schemeClr val="tx1"/>
                            </a:solidFill>
                          </a:endParaRPr>
                        </a:p>
                      </a:txBody>
                      <a:tcPr/>
                    </a:tc>
                    <a:tc>
                      <a:txBody>
                        <a:bodyPr/>
                        <a:lstStyle/>
                        <a:p>
                          <a:pPr algn="ctr"/>
                          <a:r>
                            <a:rPr lang="en-US" altLang="zh-CN" sz="1200" dirty="0">
                              <a:solidFill>
                                <a:schemeClr val="tx1"/>
                              </a:solidFill>
                            </a:rPr>
                            <a:t>0.80</a:t>
                          </a:r>
                          <a:endParaRPr lang="zh-CN" altLang="en-US" sz="1200" dirty="0">
                            <a:solidFill>
                              <a:schemeClr val="tx1"/>
                            </a:solidFill>
                          </a:endParaRPr>
                        </a:p>
                      </a:txBody>
                      <a:tcPr/>
                    </a:tc>
                    <a:extLst>
                      <a:ext uri="{0D108BD9-81ED-4DB2-BD59-A6C34878D82A}">
                        <a16:rowId xmlns:a16="http://schemas.microsoft.com/office/drawing/2014/main" val="4095559165"/>
                      </a:ext>
                    </a:extLst>
                  </a:tr>
                </a:tbl>
              </a:graphicData>
            </a:graphic>
          </p:graphicFrame>
        </mc:Fallback>
      </mc:AlternateContent>
      <p:sp>
        <p:nvSpPr>
          <p:cNvPr id="4" name="椭圆 3">
            <a:extLst>
              <a:ext uri="{FF2B5EF4-FFF2-40B4-BE49-F238E27FC236}">
                <a16:creationId xmlns="" xmlns:a16="http://schemas.microsoft.com/office/drawing/2014/main" id="{13FDE9E2-A277-4696-AADA-61C6668DD609}"/>
              </a:ext>
            </a:extLst>
          </p:cNvPr>
          <p:cNvSpPr/>
          <p:nvPr/>
        </p:nvSpPr>
        <p:spPr>
          <a:xfrm>
            <a:off x="1717040" y="1754107"/>
            <a:ext cx="528320" cy="1244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 xmlns:a16="http://schemas.microsoft.com/office/drawing/2014/main" id="{E0F4873C-D017-4F15-B844-053375C0A026}"/>
              </a:ext>
            </a:extLst>
          </p:cNvPr>
          <p:cNvSpPr/>
          <p:nvPr/>
        </p:nvSpPr>
        <p:spPr>
          <a:xfrm>
            <a:off x="2915920" y="1754107"/>
            <a:ext cx="528320" cy="1244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椭圆 17">
            <a:extLst>
              <a:ext uri="{FF2B5EF4-FFF2-40B4-BE49-F238E27FC236}">
                <a16:creationId xmlns="" xmlns:a16="http://schemas.microsoft.com/office/drawing/2014/main" id="{A39A3BAF-BD73-4795-933C-2C55C0FE5AC2}"/>
              </a:ext>
            </a:extLst>
          </p:cNvPr>
          <p:cNvSpPr/>
          <p:nvPr/>
        </p:nvSpPr>
        <p:spPr>
          <a:xfrm>
            <a:off x="3525520" y="1754107"/>
            <a:ext cx="528320" cy="1244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椭圆 19">
            <a:extLst>
              <a:ext uri="{FF2B5EF4-FFF2-40B4-BE49-F238E27FC236}">
                <a16:creationId xmlns="" xmlns:a16="http://schemas.microsoft.com/office/drawing/2014/main" id="{62B0C55F-4597-4349-A38B-AE866B23EEB2}"/>
              </a:ext>
            </a:extLst>
          </p:cNvPr>
          <p:cNvSpPr/>
          <p:nvPr/>
        </p:nvSpPr>
        <p:spPr>
          <a:xfrm>
            <a:off x="2306320" y="1754107"/>
            <a:ext cx="528320" cy="1244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椭圆 24">
            <a:extLst>
              <a:ext uri="{FF2B5EF4-FFF2-40B4-BE49-F238E27FC236}">
                <a16:creationId xmlns="" xmlns:a16="http://schemas.microsoft.com/office/drawing/2014/main" id="{68974484-32EF-412B-A72A-EC296BC0688E}"/>
              </a:ext>
            </a:extLst>
          </p:cNvPr>
          <p:cNvSpPr/>
          <p:nvPr/>
        </p:nvSpPr>
        <p:spPr>
          <a:xfrm>
            <a:off x="8346440" y="1754107"/>
            <a:ext cx="528320" cy="1244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椭圆 25">
            <a:extLst>
              <a:ext uri="{FF2B5EF4-FFF2-40B4-BE49-F238E27FC236}">
                <a16:creationId xmlns="" xmlns:a16="http://schemas.microsoft.com/office/drawing/2014/main" id="{4F73FAF3-6B0E-48CD-9664-92BD4192C692}"/>
              </a:ext>
            </a:extLst>
          </p:cNvPr>
          <p:cNvSpPr/>
          <p:nvPr/>
        </p:nvSpPr>
        <p:spPr>
          <a:xfrm>
            <a:off x="8936003" y="1754107"/>
            <a:ext cx="528320" cy="1244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椭圆 26">
            <a:extLst>
              <a:ext uri="{FF2B5EF4-FFF2-40B4-BE49-F238E27FC236}">
                <a16:creationId xmlns="" xmlns:a16="http://schemas.microsoft.com/office/drawing/2014/main" id="{4BD89D70-B047-48F7-9340-3EDF676AC533}"/>
              </a:ext>
            </a:extLst>
          </p:cNvPr>
          <p:cNvSpPr/>
          <p:nvPr/>
        </p:nvSpPr>
        <p:spPr>
          <a:xfrm>
            <a:off x="10127226" y="1754107"/>
            <a:ext cx="528320" cy="1244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 xmlns:a16="http://schemas.microsoft.com/office/drawing/2014/main" id="{597A1F40-7152-405E-B1B4-1E7CDE433171}"/>
              </a:ext>
            </a:extLst>
          </p:cNvPr>
          <p:cNvSpPr/>
          <p:nvPr/>
        </p:nvSpPr>
        <p:spPr>
          <a:xfrm>
            <a:off x="10804430" y="1754107"/>
            <a:ext cx="528320" cy="1244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椭圆 28">
            <a:extLst>
              <a:ext uri="{FF2B5EF4-FFF2-40B4-BE49-F238E27FC236}">
                <a16:creationId xmlns="" xmlns:a16="http://schemas.microsoft.com/office/drawing/2014/main" id="{FC158007-FBCD-4E8B-91DF-C476352E1FD2}"/>
              </a:ext>
            </a:extLst>
          </p:cNvPr>
          <p:cNvSpPr/>
          <p:nvPr/>
        </p:nvSpPr>
        <p:spPr>
          <a:xfrm>
            <a:off x="5935980" y="1754107"/>
            <a:ext cx="528320" cy="1244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a:extLst>
              <a:ext uri="{FF2B5EF4-FFF2-40B4-BE49-F238E27FC236}">
                <a16:creationId xmlns="" xmlns:a16="http://schemas.microsoft.com/office/drawing/2014/main" id="{255FF312-981C-4C79-8737-A31F206A69B4}"/>
              </a:ext>
            </a:extLst>
          </p:cNvPr>
          <p:cNvSpPr/>
          <p:nvPr/>
        </p:nvSpPr>
        <p:spPr>
          <a:xfrm>
            <a:off x="6530906" y="1754107"/>
            <a:ext cx="528320" cy="124460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文本框 30">
            <a:extLst>
              <a:ext uri="{FF2B5EF4-FFF2-40B4-BE49-F238E27FC236}">
                <a16:creationId xmlns="" xmlns:a16="http://schemas.microsoft.com/office/drawing/2014/main" id="{CB138929-E5C0-4477-B87D-6A91836FEBB9}"/>
              </a:ext>
            </a:extLst>
          </p:cNvPr>
          <p:cNvSpPr txBox="1"/>
          <p:nvPr/>
        </p:nvSpPr>
        <p:spPr>
          <a:xfrm>
            <a:off x="681486" y="3173359"/>
            <a:ext cx="9400020" cy="369332"/>
          </a:xfrm>
          <a:prstGeom prst="rect">
            <a:avLst/>
          </a:prstGeom>
          <a:noFill/>
        </p:spPr>
        <p:txBody>
          <a:bodyPr wrap="square" rtlCol="0">
            <a:spAutoFit/>
          </a:bodyPr>
          <a:lstStyle/>
          <a:p>
            <a:r>
              <a:rPr lang="en-US" altLang="zh-CN" dirty="0">
                <a:solidFill>
                  <a:srgbClr val="009FD4"/>
                </a:solidFill>
              </a:rPr>
              <a:t>Potential problems and solutions</a:t>
            </a:r>
            <a:endParaRPr lang="zh-CN" altLang="en-US" dirty="0">
              <a:solidFill>
                <a:srgbClr val="009FD4"/>
              </a:solidFill>
            </a:endParaRPr>
          </a:p>
        </p:txBody>
      </p:sp>
      <p:sp>
        <p:nvSpPr>
          <p:cNvPr id="32" name="文本框 31">
            <a:extLst>
              <a:ext uri="{FF2B5EF4-FFF2-40B4-BE49-F238E27FC236}">
                <a16:creationId xmlns="" xmlns:a16="http://schemas.microsoft.com/office/drawing/2014/main" id="{C5B8EE38-5135-403C-A091-603F2438B1F9}"/>
              </a:ext>
            </a:extLst>
          </p:cNvPr>
          <p:cNvSpPr txBox="1"/>
          <p:nvPr/>
        </p:nvSpPr>
        <p:spPr>
          <a:xfrm>
            <a:off x="681486" y="3593231"/>
            <a:ext cx="2050828" cy="369332"/>
          </a:xfrm>
          <a:prstGeom prst="rect">
            <a:avLst/>
          </a:prstGeom>
          <a:noFill/>
        </p:spPr>
        <p:txBody>
          <a:bodyPr wrap="square" rtlCol="0">
            <a:spAutoFit/>
          </a:bodyPr>
          <a:lstStyle/>
          <a:p>
            <a:r>
              <a:rPr lang="en-US" altLang="zh-CN" dirty="0"/>
              <a:t>Metallic aluminum</a:t>
            </a:r>
            <a:endParaRPr lang="zh-CN" altLang="en-US" dirty="0"/>
          </a:p>
        </p:txBody>
      </p:sp>
      <p:sp>
        <p:nvSpPr>
          <p:cNvPr id="34" name="文本框 33">
            <a:extLst>
              <a:ext uri="{FF2B5EF4-FFF2-40B4-BE49-F238E27FC236}">
                <a16:creationId xmlns="" xmlns:a16="http://schemas.microsoft.com/office/drawing/2014/main" id="{E2E2EF6A-9E0F-4C92-B451-4E7D79325A28}"/>
              </a:ext>
            </a:extLst>
          </p:cNvPr>
          <p:cNvSpPr txBox="1"/>
          <p:nvPr/>
        </p:nvSpPr>
        <p:spPr>
          <a:xfrm>
            <a:off x="679037" y="4003741"/>
            <a:ext cx="2050828" cy="369332"/>
          </a:xfrm>
          <a:prstGeom prst="rect">
            <a:avLst/>
          </a:prstGeom>
          <a:noFill/>
        </p:spPr>
        <p:txBody>
          <a:bodyPr wrap="square" rtlCol="0">
            <a:spAutoFit/>
          </a:bodyPr>
          <a:lstStyle/>
          <a:p>
            <a:r>
              <a:rPr lang="en-US" altLang="zh-CN" dirty="0"/>
              <a:t>Low reactivity</a:t>
            </a:r>
            <a:endParaRPr lang="zh-CN" altLang="en-US" dirty="0"/>
          </a:p>
        </p:txBody>
      </p:sp>
      <p:sp>
        <p:nvSpPr>
          <p:cNvPr id="35" name="文本框 34">
            <a:extLst>
              <a:ext uri="{FF2B5EF4-FFF2-40B4-BE49-F238E27FC236}">
                <a16:creationId xmlns="" xmlns:a16="http://schemas.microsoft.com/office/drawing/2014/main" id="{EBD31266-A6FF-4161-96FD-3E4090594BFB}"/>
              </a:ext>
            </a:extLst>
          </p:cNvPr>
          <p:cNvSpPr txBox="1"/>
          <p:nvPr/>
        </p:nvSpPr>
        <p:spPr>
          <a:xfrm>
            <a:off x="679036" y="4423613"/>
            <a:ext cx="2155603" cy="369332"/>
          </a:xfrm>
          <a:prstGeom prst="rect">
            <a:avLst/>
          </a:prstGeom>
          <a:noFill/>
        </p:spPr>
        <p:txBody>
          <a:bodyPr wrap="square" rtlCol="0">
            <a:spAutoFit/>
          </a:bodyPr>
          <a:lstStyle/>
          <a:p>
            <a:r>
              <a:rPr lang="en-US" altLang="zh-CN" dirty="0"/>
              <a:t>Unburned organics</a:t>
            </a:r>
            <a:endParaRPr lang="zh-CN" altLang="en-US" dirty="0"/>
          </a:p>
        </p:txBody>
      </p:sp>
      <p:sp>
        <p:nvSpPr>
          <p:cNvPr id="36" name="文本框 35">
            <a:extLst>
              <a:ext uri="{FF2B5EF4-FFF2-40B4-BE49-F238E27FC236}">
                <a16:creationId xmlns="" xmlns:a16="http://schemas.microsoft.com/office/drawing/2014/main" id="{A1FA586C-010A-4252-8476-79C9598BEEEA}"/>
              </a:ext>
            </a:extLst>
          </p:cNvPr>
          <p:cNvSpPr txBox="1"/>
          <p:nvPr/>
        </p:nvSpPr>
        <p:spPr>
          <a:xfrm>
            <a:off x="3670684" y="3593231"/>
            <a:ext cx="3100230" cy="369332"/>
          </a:xfrm>
          <a:prstGeom prst="rect">
            <a:avLst/>
          </a:prstGeom>
          <a:noFill/>
        </p:spPr>
        <p:txBody>
          <a:bodyPr wrap="square" rtlCol="0">
            <a:spAutoFit/>
          </a:bodyPr>
          <a:lstStyle/>
          <a:p>
            <a:r>
              <a:rPr lang="en-US" altLang="zh-CN" dirty="0"/>
              <a:t>Chemical/physical treatment</a:t>
            </a:r>
            <a:endParaRPr lang="zh-CN" altLang="en-US" dirty="0"/>
          </a:p>
        </p:txBody>
      </p:sp>
      <p:sp>
        <p:nvSpPr>
          <p:cNvPr id="37" name="文本框 36">
            <a:extLst>
              <a:ext uri="{FF2B5EF4-FFF2-40B4-BE49-F238E27FC236}">
                <a16:creationId xmlns="" xmlns:a16="http://schemas.microsoft.com/office/drawing/2014/main" id="{5D619A2D-E6BA-4F45-89EB-76E5A73D519D}"/>
              </a:ext>
            </a:extLst>
          </p:cNvPr>
          <p:cNvSpPr txBox="1"/>
          <p:nvPr/>
        </p:nvSpPr>
        <p:spPr>
          <a:xfrm>
            <a:off x="3670684" y="4003741"/>
            <a:ext cx="2050828" cy="369332"/>
          </a:xfrm>
          <a:prstGeom prst="rect">
            <a:avLst/>
          </a:prstGeom>
          <a:noFill/>
        </p:spPr>
        <p:txBody>
          <a:bodyPr wrap="square" rtlCol="0">
            <a:spAutoFit/>
          </a:bodyPr>
          <a:lstStyle/>
          <a:p>
            <a:r>
              <a:rPr lang="en-US" altLang="zh-CN" dirty="0"/>
              <a:t>Thermal treatment</a:t>
            </a:r>
            <a:endParaRPr lang="zh-CN" altLang="en-US" dirty="0"/>
          </a:p>
        </p:txBody>
      </p:sp>
      <p:sp>
        <p:nvSpPr>
          <p:cNvPr id="38" name="文本框 37">
            <a:extLst>
              <a:ext uri="{FF2B5EF4-FFF2-40B4-BE49-F238E27FC236}">
                <a16:creationId xmlns="" xmlns:a16="http://schemas.microsoft.com/office/drawing/2014/main" id="{362243D4-5D46-490B-B8C2-CE019960FF71}"/>
              </a:ext>
            </a:extLst>
          </p:cNvPr>
          <p:cNvSpPr txBox="1"/>
          <p:nvPr/>
        </p:nvSpPr>
        <p:spPr>
          <a:xfrm>
            <a:off x="3670684" y="4423613"/>
            <a:ext cx="2050828" cy="369332"/>
          </a:xfrm>
          <a:prstGeom prst="rect">
            <a:avLst/>
          </a:prstGeom>
          <a:noFill/>
        </p:spPr>
        <p:txBody>
          <a:bodyPr wrap="square" rtlCol="0">
            <a:spAutoFit/>
          </a:bodyPr>
          <a:lstStyle/>
          <a:p>
            <a:r>
              <a:rPr lang="en-US" altLang="zh-CN" dirty="0"/>
              <a:t>Thermal treatment</a:t>
            </a:r>
            <a:endParaRPr lang="zh-CN" altLang="en-US" dirty="0"/>
          </a:p>
        </p:txBody>
      </p:sp>
      <p:cxnSp>
        <p:nvCxnSpPr>
          <p:cNvPr id="8" name="直接箭头连接符 7">
            <a:extLst>
              <a:ext uri="{FF2B5EF4-FFF2-40B4-BE49-F238E27FC236}">
                <a16:creationId xmlns="" xmlns:a16="http://schemas.microsoft.com/office/drawing/2014/main" id="{23B3AE82-C6C6-44D7-83BB-8ADAB5CE2CC2}"/>
              </a:ext>
            </a:extLst>
          </p:cNvPr>
          <p:cNvCxnSpPr/>
          <p:nvPr/>
        </p:nvCxnSpPr>
        <p:spPr>
          <a:xfrm>
            <a:off x="2915920" y="3777897"/>
            <a:ext cx="52832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a:extLst>
              <a:ext uri="{FF2B5EF4-FFF2-40B4-BE49-F238E27FC236}">
                <a16:creationId xmlns="" xmlns:a16="http://schemas.microsoft.com/office/drawing/2014/main" id="{E8D11BEF-85AE-4ABB-B4B1-F1244C383EE6}"/>
              </a:ext>
            </a:extLst>
          </p:cNvPr>
          <p:cNvCxnSpPr/>
          <p:nvPr/>
        </p:nvCxnSpPr>
        <p:spPr>
          <a:xfrm>
            <a:off x="2915920" y="4188407"/>
            <a:ext cx="52832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接箭头连接符 39">
            <a:extLst>
              <a:ext uri="{FF2B5EF4-FFF2-40B4-BE49-F238E27FC236}">
                <a16:creationId xmlns="" xmlns:a16="http://schemas.microsoft.com/office/drawing/2014/main" id="{8C92B036-CD31-4F86-9A3C-E408C56890C0}"/>
              </a:ext>
            </a:extLst>
          </p:cNvPr>
          <p:cNvCxnSpPr/>
          <p:nvPr/>
        </p:nvCxnSpPr>
        <p:spPr>
          <a:xfrm>
            <a:off x="2915920" y="4626059"/>
            <a:ext cx="528320"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接箭头连接符 42">
            <a:extLst>
              <a:ext uri="{FF2B5EF4-FFF2-40B4-BE49-F238E27FC236}">
                <a16:creationId xmlns="" xmlns:a16="http://schemas.microsoft.com/office/drawing/2014/main" id="{61B4ECD2-3763-4EB9-B617-C1506FFCBE46}"/>
              </a:ext>
            </a:extLst>
          </p:cNvPr>
          <p:cNvCxnSpPr>
            <a:cxnSpLocks/>
          </p:cNvCxnSpPr>
          <p:nvPr/>
        </p:nvCxnSpPr>
        <p:spPr>
          <a:xfrm flipV="1">
            <a:off x="7018586" y="4203647"/>
            <a:ext cx="657294" cy="254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45" name="文本框 44">
            <a:extLst>
              <a:ext uri="{FF2B5EF4-FFF2-40B4-BE49-F238E27FC236}">
                <a16:creationId xmlns="" xmlns:a16="http://schemas.microsoft.com/office/drawing/2014/main" id="{FF18B6C5-BD7D-4479-9568-1BF647294B75}"/>
              </a:ext>
            </a:extLst>
          </p:cNvPr>
          <p:cNvSpPr txBox="1"/>
          <p:nvPr/>
        </p:nvSpPr>
        <p:spPr>
          <a:xfrm>
            <a:off x="7675879" y="4003741"/>
            <a:ext cx="2155603" cy="369332"/>
          </a:xfrm>
          <a:prstGeom prst="rect">
            <a:avLst/>
          </a:prstGeom>
          <a:noFill/>
        </p:spPr>
        <p:txBody>
          <a:bodyPr wrap="square" rtlCol="0">
            <a:spAutoFit/>
          </a:bodyPr>
          <a:lstStyle/>
          <a:p>
            <a:r>
              <a:rPr lang="en-US" altLang="zh-CN" dirty="0"/>
              <a:t>Pretreatment of BA</a:t>
            </a:r>
            <a:endParaRPr lang="zh-CN" altLang="en-US" dirty="0"/>
          </a:p>
        </p:txBody>
      </p:sp>
      <p:grpSp>
        <p:nvGrpSpPr>
          <p:cNvPr id="41" name="组合 40">
            <a:extLst>
              <a:ext uri="{FF2B5EF4-FFF2-40B4-BE49-F238E27FC236}">
                <a16:creationId xmlns="" xmlns:a16="http://schemas.microsoft.com/office/drawing/2014/main" id="{D6BAA338-17B5-463C-8228-56680E5B5654}"/>
              </a:ext>
            </a:extLst>
          </p:cNvPr>
          <p:cNvGrpSpPr/>
          <p:nvPr/>
        </p:nvGrpSpPr>
        <p:grpSpPr>
          <a:xfrm>
            <a:off x="355025" y="6094265"/>
            <a:ext cx="3226375" cy="889294"/>
            <a:chOff x="355025" y="6094265"/>
            <a:chExt cx="3226375" cy="889294"/>
          </a:xfrm>
        </p:grpSpPr>
        <p:grpSp>
          <p:nvGrpSpPr>
            <p:cNvPr id="42" name="组合 41">
              <a:extLst>
                <a:ext uri="{FF2B5EF4-FFF2-40B4-BE49-F238E27FC236}">
                  <a16:creationId xmlns="" xmlns:a16="http://schemas.microsoft.com/office/drawing/2014/main" id="{564CCF8C-E74D-4803-9293-F87D6106FE83}"/>
                </a:ext>
              </a:extLst>
            </p:cNvPr>
            <p:cNvGrpSpPr/>
            <p:nvPr/>
          </p:nvGrpSpPr>
          <p:grpSpPr>
            <a:xfrm>
              <a:off x="1149600" y="6094265"/>
              <a:ext cx="2431800" cy="889294"/>
              <a:chOff x="8107146" y="5459605"/>
              <a:chExt cx="4502685" cy="1646604"/>
            </a:xfrm>
          </p:grpSpPr>
          <p:pic>
            <p:nvPicPr>
              <p:cNvPr id="51" name="图片 50">
                <a:extLst>
                  <a:ext uri="{FF2B5EF4-FFF2-40B4-BE49-F238E27FC236}">
                    <a16:creationId xmlns="" xmlns:a16="http://schemas.microsoft.com/office/drawing/2014/main" id="{BD3A3E8F-6FA3-4DC4-A33F-6287F23B0B8D}"/>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15000" contrast="8000"/>
                        </a14:imgEffect>
                      </a14:imgLayer>
                    </a14:imgProps>
                  </a:ext>
                  <a:ext uri="{28A0092B-C50C-407E-A947-70E740481C1C}">
                    <a14:useLocalDpi xmlns:a14="http://schemas.microsoft.com/office/drawing/2010/main" val="0"/>
                  </a:ext>
                </a:extLst>
              </a:blip>
              <a:stretch>
                <a:fillRect/>
              </a:stretch>
            </p:blipFill>
            <p:spPr>
              <a:xfrm>
                <a:off x="8107146" y="5920509"/>
                <a:ext cx="1822754" cy="583281"/>
              </a:xfrm>
              <a:prstGeom prst="rect">
                <a:avLst/>
              </a:prstGeom>
              <a:effectLst>
                <a:glow rad="63500">
                  <a:schemeClr val="accent5">
                    <a:satMod val="175000"/>
                    <a:alpha val="40000"/>
                  </a:schemeClr>
                </a:glow>
              </a:effectLst>
            </p:spPr>
          </p:pic>
          <p:pic>
            <p:nvPicPr>
              <p:cNvPr id="52" name="图片 51">
                <a:extLst>
                  <a:ext uri="{FF2B5EF4-FFF2-40B4-BE49-F238E27FC236}">
                    <a16:creationId xmlns="" xmlns:a16="http://schemas.microsoft.com/office/drawing/2014/main" id="{20210BE4-5067-43F6-B15F-AB1F71205DE7}"/>
                  </a:ext>
                </a:extLst>
              </p:cNvPr>
              <p:cNvPicPr>
                <a:picLocks noChangeAspect="1"/>
              </p:cNvPicPr>
              <p:nvPr/>
            </p:nvPicPr>
            <p:blipFill>
              <a:blip r:embed="rId5" cstate="print">
                <a:clrChange>
                  <a:clrFrom>
                    <a:srgbClr val="F7FCF8"/>
                  </a:clrFrom>
                  <a:clrTo>
                    <a:srgbClr val="F7FCF8">
                      <a:alpha val="0"/>
                    </a:srgbClr>
                  </a:clrTo>
                </a:clrChange>
                <a:extLst>
                  <a:ext uri="{28A0092B-C50C-407E-A947-70E740481C1C}">
                    <a14:useLocalDpi xmlns:a14="http://schemas.microsoft.com/office/drawing/2010/main" val="0"/>
                  </a:ext>
                </a:extLst>
              </a:blip>
              <a:stretch>
                <a:fillRect/>
              </a:stretch>
            </p:blipFill>
            <p:spPr>
              <a:xfrm>
                <a:off x="9503240" y="5459605"/>
                <a:ext cx="3106591" cy="1646604"/>
              </a:xfrm>
              <a:prstGeom prst="rect">
                <a:avLst/>
              </a:prstGeom>
            </p:spPr>
          </p:pic>
        </p:grpSp>
        <p:pic>
          <p:nvPicPr>
            <p:cNvPr id="44" name="图片 43">
              <a:extLst>
                <a:ext uri="{FF2B5EF4-FFF2-40B4-BE49-F238E27FC236}">
                  <a16:creationId xmlns="" xmlns:a16="http://schemas.microsoft.com/office/drawing/2014/main" id="{BB47FA5C-5AE3-433A-B2FD-8053FFB0090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025" y="6108700"/>
              <a:ext cx="781050" cy="781050"/>
            </a:xfrm>
            <a:prstGeom prst="rect">
              <a:avLst/>
            </a:prstGeom>
          </p:spPr>
        </p:pic>
      </p:grpSp>
    </p:spTree>
    <p:extLst>
      <p:ext uri="{BB962C8B-B14F-4D97-AF65-F5344CB8AC3E}">
        <p14:creationId xmlns:p14="http://schemas.microsoft.com/office/powerpoint/2010/main" val="3850064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heel(1)">
                                      <p:cBhvr>
                                        <p:cTn id="20" dur="500"/>
                                        <p:tgtEl>
                                          <p:spTgt spid="20"/>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heel(1)">
                                      <p:cBhvr>
                                        <p:cTn id="23" dur="500"/>
                                        <p:tgtEl>
                                          <p:spTgt spid="17"/>
                                        </p:tgtEl>
                                      </p:cBhvr>
                                    </p:animEffect>
                                  </p:childTnLst>
                                </p:cTn>
                              </p:par>
                              <p:par>
                                <p:cTn id="24" presetID="21" presetClass="entr" presetSubtype="1"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heel(1)">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21" presetClass="entr" presetSubtype="1" fill="hold" grpId="0" nodeType="click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wheel(1)">
                                      <p:cBhvr>
                                        <p:cTn id="31" dur="500"/>
                                        <p:tgtEl>
                                          <p:spTgt spid="29"/>
                                        </p:tgtEl>
                                      </p:cBhvr>
                                    </p:animEffect>
                                  </p:childTnLst>
                                </p:cTn>
                              </p:par>
                              <p:par>
                                <p:cTn id="32" presetID="21" presetClass="entr" presetSubtype="1" fill="hold" grpId="0" nodeType="with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wheel(1)">
                                      <p:cBhvr>
                                        <p:cTn id="34" dur="500"/>
                                        <p:tgtEl>
                                          <p:spTgt spid="30"/>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heel(1)">
                                      <p:cBhvr>
                                        <p:cTn id="37" dur="500"/>
                                        <p:tgtEl>
                                          <p:spTgt spid="25"/>
                                        </p:tgtEl>
                                      </p:cBhvr>
                                    </p:animEffect>
                                  </p:childTnLst>
                                </p:cTn>
                              </p:par>
                              <p:par>
                                <p:cTn id="38" presetID="21" presetClass="entr" presetSubtype="1" fill="hold" grpId="0" nodeType="with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wheel(1)">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21" presetClass="entr" presetSubtype="1" fill="hold" grpId="0" nodeType="clickEffect">
                                  <p:stCondLst>
                                    <p:cond delay="0"/>
                                  </p:stCondLst>
                                  <p:childTnLst>
                                    <p:set>
                                      <p:cBhvr>
                                        <p:cTn id="44" dur="1" fill="hold">
                                          <p:stCondLst>
                                            <p:cond delay="0"/>
                                          </p:stCondLst>
                                        </p:cTn>
                                        <p:tgtEl>
                                          <p:spTgt spid="27"/>
                                        </p:tgtEl>
                                        <p:attrNameLst>
                                          <p:attrName>style.visibility</p:attrName>
                                        </p:attrNameLst>
                                      </p:cBhvr>
                                      <p:to>
                                        <p:strVal val="visible"/>
                                      </p:to>
                                    </p:set>
                                    <p:animEffect transition="in" filter="wheel(1)">
                                      <p:cBhvr>
                                        <p:cTn id="45" dur="500"/>
                                        <p:tgtEl>
                                          <p:spTgt spid="27"/>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wheel(1)">
                                      <p:cBhvr>
                                        <p:cTn id="50" dur="500"/>
                                        <p:tgtEl>
                                          <p:spTgt spid="28"/>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fade">
                                      <p:cBhvr>
                                        <p:cTn id="60" dur="500"/>
                                        <p:tgtEl>
                                          <p:spTgt spid="32"/>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nodeType="clickEffect">
                                  <p:stCondLst>
                                    <p:cond delay="0"/>
                                  </p:stCondLst>
                                  <p:childTnLst>
                                    <p:set>
                                      <p:cBhvr>
                                        <p:cTn id="64" dur="1" fill="hold">
                                          <p:stCondLst>
                                            <p:cond delay="0"/>
                                          </p:stCondLst>
                                        </p:cTn>
                                        <p:tgtEl>
                                          <p:spTgt spid="8"/>
                                        </p:tgtEl>
                                        <p:attrNameLst>
                                          <p:attrName>style.visibility</p:attrName>
                                        </p:attrNameLst>
                                      </p:cBhvr>
                                      <p:to>
                                        <p:strVal val="visible"/>
                                      </p:to>
                                    </p:set>
                                    <p:animEffect transition="in" filter="wipe(left)">
                                      <p:cBhvr>
                                        <p:cTn id="65" dur="500"/>
                                        <p:tgtEl>
                                          <p:spTgt spid="8"/>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36"/>
                                        </p:tgtEl>
                                        <p:attrNameLst>
                                          <p:attrName>style.visibility</p:attrName>
                                        </p:attrNameLst>
                                      </p:cBhvr>
                                      <p:to>
                                        <p:strVal val="visible"/>
                                      </p:to>
                                    </p:set>
                                    <p:animEffect transition="in" filter="fade">
                                      <p:cBhvr>
                                        <p:cTn id="70" dur="500"/>
                                        <p:tgtEl>
                                          <p:spTgt spid="3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34"/>
                                        </p:tgtEl>
                                        <p:attrNameLst>
                                          <p:attrName>style.visibility</p:attrName>
                                        </p:attrNameLst>
                                      </p:cBhvr>
                                      <p:to>
                                        <p:strVal val="visible"/>
                                      </p:to>
                                    </p:set>
                                    <p:animEffect transition="in" filter="fade">
                                      <p:cBhvr>
                                        <p:cTn id="75" dur="500"/>
                                        <p:tgtEl>
                                          <p:spTgt spid="34"/>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8" fill="hold" nodeType="clickEffect">
                                  <p:stCondLst>
                                    <p:cond delay="0"/>
                                  </p:stCondLst>
                                  <p:childTnLst>
                                    <p:set>
                                      <p:cBhvr>
                                        <p:cTn id="79" dur="1" fill="hold">
                                          <p:stCondLst>
                                            <p:cond delay="0"/>
                                          </p:stCondLst>
                                        </p:cTn>
                                        <p:tgtEl>
                                          <p:spTgt spid="39"/>
                                        </p:tgtEl>
                                        <p:attrNameLst>
                                          <p:attrName>style.visibility</p:attrName>
                                        </p:attrNameLst>
                                      </p:cBhvr>
                                      <p:to>
                                        <p:strVal val="visible"/>
                                      </p:to>
                                    </p:set>
                                    <p:animEffect transition="in" filter="wipe(left)">
                                      <p:cBhvr>
                                        <p:cTn id="80" dur="500"/>
                                        <p:tgtEl>
                                          <p:spTgt spid="39"/>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grpId="0" nodeType="clickEffect">
                                  <p:stCondLst>
                                    <p:cond delay="0"/>
                                  </p:stCondLst>
                                  <p:childTnLst>
                                    <p:set>
                                      <p:cBhvr>
                                        <p:cTn id="84" dur="1" fill="hold">
                                          <p:stCondLst>
                                            <p:cond delay="0"/>
                                          </p:stCondLst>
                                        </p:cTn>
                                        <p:tgtEl>
                                          <p:spTgt spid="37"/>
                                        </p:tgtEl>
                                        <p:attrNameLst>
                                          <p:attrName>style.visibility</p:attrName>
                                        </p:attrNameLst>
                                      </p:cBhvr>
                                      <p:to>
                                        <p:strVal val="visible"/>
                                      </p:to>
                                    </p:set>
                                    <p:animEffect transition="in" filter="fade">
                                      <p:cBhvr>
                                        <p:cTn id="85" dur="500"/>
                                        <p:tgtEl>
                                          <p:spTgt spid="37"/>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35"/>
                                        </p:tgtEl>
                                        <p:attrNameLst>
                                          <p:attrName>style.visibility</p:attrName>
                                        </p:attrNameLst>
                                      </p:cBhvr>
                                      <p:to>
                                        <p:strVal val="visible"/>
                                      </p:to>
                                    </p:set>
                                    <p:animEffect transition="in" filter="fade">
                                      <p:cBhvr>
                                        <p:cTn id="90" dur="500"/>
                                        <p:tgtEl>
                                          <p:spTgt spid="35"/>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nodeType="click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left)">
                                      <p:cBhvr>
                                        <p:cTn id="95" dur="500"/>
                                        <p:tgtEl>
                                          <p:spTgt spid="40"/>
                                        </p:tgtEl>
                                      </p:cBhvr>
                                    </p:animEffect>
                                  </p:childTnLst>
                                </p:cTn>
                              </p:par>
                            </p:childTnLst>
                          </p:cTn>
                        </p:par>
                      </p:childTnLst>
                    </p:cTn>
                  </p:par>
                  <p:par>
                    <p:cTn id="96" fill="hold">
                      <p:stCondLst>
                        <p:cond delay="indefinite"/>
                      </p:stCondLst>
                      <p:childTnLst>
                        <p:par>
                          <p:cTn id="97" fill="hold">
                            <p:stCondLst>
                              <p:cond delay="0"/>
                            </p:stCondLst>
                            <p:childTnLst>
                              <p:par>
                                <p:cTn id="98" presetID="10" presetClass="entr" presetSubtype="0" fill="hold" grpId="0" nodeType="click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500"/>
                                        <p:tgtEl>
                                          <p:spTgt spid="38"/>
                                        </p:tgtEl>
                                      </p:cBhvr>
                                    </p:animEffect>
                                  </p:childTnLst>
                                </p:cTn>
                              </p:par>
                            </p:childTnLst>
                          </p:cTn>
                        </p:par>
                      </p:childTnLst>
                    </p:cTn>
                  </p:par>
                  <p:par>
                    <p:cTn id="101" fill="hold">
                      <p:stCondLst>
                        <p:cond delay="indefinite"/>
                      </p:stCondLst>
                      <p:childTnLst>
                        <p:par>
                          <p:cTn id="102" fill="hold">
                            <p:stCondLst>
                              <p:cond delay="0"/>
                            </p:stCondLst>
                            <p:childTnLst>
                              <p:par>
                                <p:cTn id="103" presetID="22" presetClass="entr" presetSubtype="8" fill="hold" nodeType="click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wipe(left)">
                                      <p:cBhvr>
                                        <p:cTn id="105" dur="500"/>
                                        <p:tgtEl>
                                          <p:spTgt spid="43"/>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45"/>
                                        </p:tgtEl>
                                        <p:attrNameLst>
                                          <p:attrName>style.visibility</p:attrName>
                                        </p:attrNameLst>
                                      </p:cBhvr>
                                      <p:to>
                                        <p:strVal val="visible"/>
                                      </p:to>
                                    </p:set>
                                    <p:animEffect transition="in" filter="fade">
                                      <p:cBhvr>
                                        <p:cTn id="1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animBg="1"/>
      <p:bldP spid="17" grpId="0" animBg="1"/>
      <p:bldP spid="18" grpId="0" animBg="1"/>
      <p:bldP spid="20" grpId="0" animBg="1"/>
      <p:bldP spid="25" grpId="0" animBg="1"/>
      <p:bldP spid="26" grpId="0" animBg="1"/>
      <p:bldP spid="27" grpId="0" animBg="1"/>
      <p:bldP spid="28" grpId="0" animBg="1"/>
      <p:bldP spid="29" grpId="0" animBg="1"/>
      <p:bldP spid="30" grpId="0" animBg="1"/>
      <p:bldP spid="31" grpId="0"/>
      <p:bldP spid="32" grpId="0"/>
      <p:bldP spid="34" grpId="0"/>
      <p:bldP spid="35" grpId="0"/>
      <p:bldP spid="36" grpId="0"/>
      <p:bldP spid="37" grpId="0"/>
      <p:bldP spid="38"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a:extLst>
              <a:ext uri="{FF2B5EF4-FFF2-40B4-BE49-F238E27FC236}">
                <a16:creationId xmlns="" xmlns:a16="http://schemas.microsoft.com/office/drawing/2014/main" id="{BA9D5277-05A5-4933-B430-DE16C3E8D54E}"/>
              </a:ext>
            </a:extLst>
          </p:cNvPr>
          <p:cNvSpPr>
            <a:spLocks noGrp="1"/>
          </p:cNvSpPr>
          <p:nvPr>
            <p:ph type="sldNum" sz="quarter" idx="12"/>
          </p:nvPr>
        </p:nvSpPr>
        <p:spPr/>
        <p:txBody>
          <a:bodyPr/>
          <a:lstStyle/>
          <a:p>
            <a:fld id="{74A1CC9B-09A2-494D-8BBA-7EEB1F334007}" type="slidenum">
              <a:rPr lang="zh-CN" altLang="en-US" smtClean="0">
                <a:solidFill>
                  <a:prstClr val="black">
                    <a:tint val="75000"/>
                  </a:prstClr>
                </a:solidFill>
              </a:rPr>
              <a:pPr/>
              <a:t>8</a:t>
            </a:fld>
            <a:endParaRPr lang="zh-CN" altLang="en-US">
              <a:solidFill>
                <a:prstClr val="black">
                  <a:tint val="75000"/>
                </a:prstClr>
              </a:solidFill>
            </a:endParaRPr>
          </a:p>
        </p:txBody>
      </p:sp>
      <p:sp>
        <p:nvSpPr>
          <p:cNvPr id="20" name="文本框 19">
            <a:extLst>
              <a:ext uri="{FF2B5EF4-FFF2-40B4-BE49-F238E27FC236}">
                <a16:creationId xmlns="" xmlns:a16="http://schemas.microsoft.com/office/drawing/2014/main" id="{4C09DD6C-59C2-420C-BA3E-65F0496B9D83}"/>
              </a:ext>
            </a:extLst>
          </p:cNvPr>
          <p:cNvSpPr txBox="1"/>
          <p:nvPr/>
        </p:nvSpPr>
        <p:spPr>
          <a:xfrm>
            <a:off x="681486" y="222497"/>
            <a:ext cx="7095795" cy="461665"/>
          </a:xfrm>
          <a:prstGeom prst="rect">
            <a:avLst/>
          </a:prstGeom>
          <a:noFill/>
        </p:spPr>
        <p:txBody>
          <a:bodyPr wrap="square" rtlCol="0">
            <a:spAutoFit/>
          </a:bodyPr>
          <a:lstStyle/>
          <a:p>
            <a:r>
              <a:rPr lang="en-US" altLang="zh-CN" sz="2400" dirty="0">
                <a:solidFill>
                  <a:srgbClr val="FF0000"/>
                </a:solidFill>
              </a:rPr>
              <a:t>Pretreatment</a:t>
            </a:r>
            <a:endParaRPr lang="zh-CN" altLang="en-US" sz="2400" dirty="0">
              <a:solidFill>
                <a:srgbClr val="FF0000"/>
              </a:solidFill>
            </a:endParaRPr>
          </a:p>
        </p:txBody>
      </p:sp>
      <p:sp>
        <p:nvSpPr>
          <p:cNvPr id="21" name="文本框 20">
            <a:extLst>
              <a:ext uri="{FF2B5EF4-FFF2-40B4-BE49-F238E27FC236}">
                <a16:creationId xmlns="" xmlns:a16="http://schemas.microsoft.com/office/drawing/2014/main" id="{0D9EC8E3-BBA2-4C2C-88D9-15EBD50C7BE4}"/>
              </a:ext>
            </a:extLst>
          </p:cNvPr>
          <p:cNvSpPr txBox="1"/>
          <p:nvPr/>
        </p:nvSpPr>
        <p:spPr>
          <a:xfrm>
            <a:off x="681486" y="597117"/>
            <a:ext cx="9400020" cy="369332"/>
          </a:xfrm>
          <a:prstGeom prst="rect">
            <a:avLst/>
          </a:prstGeom>
          <a:noFill/>
        </p:spPr>
        <p:txBody>
          <a:bodyPr wrap="square" rtlCol="0">
            <a:spAutoFit/>
          </a:bodyPr>
          <a:lstStyle/>
          <a:p>
            <a:r>
              <a:rPr lang="en-US" altLang="zh-CN" dirty="0">
                <a:solidFill>
                  <a:srgbClr val="009FD4"/>
                </a:solidFill>
              </a:rPr>
              <a:t>Metallic aluminum</a:t>
            </a:r>
            <a:endParaRPr lang="zh-CN" altLang="en-US" dirty="0">
              <a:solidFill>
                <a:srgbClr val="009FD4"/>
              </a:solidFill>
            </a:endParaRPr>
          </a:p>
        </p:txBody>
      </p:sp>
      <p:sp>
        <p:nvSpPr>
          <p:cNvPr id="22" name="文本框 21">
            <a:extLst>
              <a:ext uri="{FF2B5EF4-FFF2-40B4-BE49-F238E27FC236}">
                <a16:creationId xmlns="" xmlns:a16="http://schemas.microsoft.com/office/drawing/2014/main" id="{E1996F9E-094C-497C-B996-0DA5DCC630E1}"/>
              </a:ext>
            </a:extLst>
          </p:cNvPr>
          <p:cNvSpPr txBox="1"/>
          <p:nvPr/>
        </p:nvSpPr>
        <p:spPr>
          <a:xfrm>
            <a:off x="681486" y="899440"/>
            <a:ext cx="9400020" cy="369332"/>
          </a:xfrm>
          <a:prstGeom prst="rect">
            <a:avLst/>
          </a:prstGeom>
          <a:noFill/>
        </p:spPr>
        <p:txBody>
          <a:bodyPr wrap="square" rtlCol="0">
            <a:spAutoFit/>
          </a:bodyPr>
          <a:lstStyle/>
          <a:p>
            <a:r>
              <a:rPr lang="en-US" altLang="zh-CN" dirty="0"/>
              <a:t>Physical treatment</a:t>
            </a:r>
            <a:endParaRPr lang="zh-CN" altLang="en-US" dirty="0"/>
          </a:p>
        </p:txBody>
      </p:sp>
      <p:grpSp>
        <p:nvGrpSpPr>
          <p:cNvPr id="2" name="组合 1">
            <a:extLst>
              <a:ext uri="{FF2B5EF4-FFF2-40B4-BE49-F238E27FC236}">
                <a16:creationId xmlns="" xmlns:a16="http://schemas.microsoft.com/office/drawing/2014/main" id="{49DB30E5-558E-44DF-8398-692D4F8172B3}"/>
              </a:ext>
            </a:extLst>
          </p:cNvPr>
          <p:cNvGrpSpPr/>
          <p:nvPr/>
        </p:nvGrpSpPr>
        <p:grpSpPr>
          <a:xfrm>
            <a:off x="1627915" y="1343286"/>
            <a:ext cx="7612261" cy="1396919"/>
            <a:chOff x="1038635" y="1312806"/>
            <a:chExt cx="7612261" cy="1396919"/>
          </a:xfrm>
        </p:grpSpPr>
        <p:sp>
          <p:nvSpPr>
            <p:cNvPr id="23" name="椭圆 22">
              <a:extLst>
                <a:ext uri="{FF2B5EF4-FFF2-40B4-BE49-F238E27FC236}">
                  <a16:creationId xmlns="" xmlns:a16="http://schemas.microsoft.com/office/drawing/2014/main" id="{88BA826E-0FAA-4357-B45B-780897F77D0B}"/>
                </a:ext>
              </a:extLst>
            </p:cNvPr>
            <p:cNvSpPr/>
            <p:nvPr/>
          </p:nvSpPr>
          <p:spPr>
            <a:xfrm>
              <a:off x="1198024" y="2039632"/>
              <a:ext cx="670093" cy="67009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4" name="椭圆 23">
              <a:extLst>
                <a:ext uri="{FF2B5EF4-FFF2-40B4-BE49-F238E27FC236}">
                  <a16:creationId xmlns="" xmlns:a16="http://schemas.microsoft.com/office/drawing/2014/main" id="{B1663C99-6832-4FEF-BDAA-B98238B7298D}"/>
                </a:ext>
              </a:extLst>
            </p:cNvPr>
            <p:cNvSpPr/>
            <p:nvPr/>
          </p:nvSpPr>
          <p:spPr>
            <a:xfrm>
              <a:off x="1869905" y="2030374"/>
              <a:ext cx="670093" cy="670093"/>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矩形 24">
              <a:extLst>
                <a:ext uri="{FF2B5EF4-FFF2-40B4-BE49-F238E27FC236}">
                  <a16:creationId xmlns="" xmlns:a16="http://schemas.microsoft.com/office/drawing/2014/main" id="{8878A865-9871-4C0D-BA3A-2FDB93B97D96}"/>
                </a:ext>
              </a:extLst>
            </p:cNvPr>
            <p:cNvSpPr/>
            <p:nvPr/>
          </p:nvSpPr>
          <p:spPr>
            <a:xfrm rot="19930537">
              <a:off x="1797763" y="2099276"/>
              <a:ext cx="179312" cy="683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cxnSp>
          <p:nvCxnSpPr>
            <p:cNvPr id="26" name="直接箭头连接符 25">
              <a:extLst>
                <a:ext uri="{FF2B5EF4-FFF2-40B4-BE49-F238E27FC236}">
                  <a16:creationId xmlns="" xmlns:a16="http://schemas.microsoft.com/office/drawing/2014/main" id="{6359830F-2A01-4CE5-84F3-E4CB9A0D0AB0}"/>
                </a:ext>
              </a:extLst>
            </p:cNvPr>
            <p:cNvCxnSpPr>
              <a:cxnSpLocks/>
            </p:cNvCxnSpPr>
            <p:nvPr/>
          </p:nvCxnSpPr>
          <p:spPr>
            <a:xfrm flipV="1">
              <a:off x="3049724" y="2158839"/>
              <a:ext cx="423282" cy="16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grpSp>
          <p:nvGrpSpPr>
            <p:cNvPr id="27" name="组合 26">
              <a:extLst>
                <a:ext uri="{FF2B5EF4-FFF2-40B4-BE49-F238E27FC236}">
                  <a16:creationId xmlns="" xmlns:a16="http://schemas.microsoft.com/office/drawing/2014/main" id="{C9AAF44B-327C-4AB0-AE2C-E96235BCF92C}"/>
                </a:ext>
              </a:extLst>
            </p:cNvPr>
            <p:cNvGrpSpPr/>
            <p:nvPr/>
          </p:nvGrpSpPr>
          <p:grpSpPr>
            <a:xfrm>
              <a:off x="3828968" y="1656534"/>
              <a:ext cx="4821928" cy="923330"/>
              <a:chOff x="7140102" y="1384701"/>
              <a:chExt cx="4821928" cy="923330"/>
            </a:xfrm>
          </p:grpSpPr>
          <p:cxnSp>
            <p:nvCxnSpPr>
              <p:cNvPr id="28" name="直接连接符 27">
                <a:extLst>
                  <a:ext uri="{FF2B5EF4-FFF2-40B4-BE49-F238E27FC236}">
                    <a16:creationId xmlns="" xmlns:a16="http://schemas.microsoft.com/office/drawing/2014/main" id="{DBA248D2-8AED-4831-83F0-6F644117BBBB}"/>
                  </a:ext>
                </a:extLst>
              </p:cNvPr>
              <p:cNvCxnSpPr>
                <a:cxnSpLocks/>
              </p:cNvCxnSpPr>
              <p:nvPr/>
            </p:nvCxnSpPr>
            <p:spPr>
              <a:xfrm>
                <a:off x="7140102" y="1887006"/>
                <a:ext cx="1060315" cy="0"/>
              </a:xfrm>
              <a:prstGeom prst="line">
                <a:avLst/>
              </a:prstGeom>
              <a:ln>
                <a:solidFill>
                  <a:schemeClr val="tx1"/>
                </a:solidFill>
                <a:prstDash val="dash"/>
              </a:ln>
            </p:spPr>
            <p:style>
              <a:lnRef idx="1">
                <a:schemeClr val="dk1"/>
              </a:lnRef>
              <a:fillRef idx="0">
                <a:schemeClr val="dk1"/>
              </a:fillRef>
              <a:effectRef idx="0">
                <a:schemeClr val="dk1"/>
              </a:effectRef>
              <a:fontRef idx="minor">
                <a:schemeClr val="tx1"/>
              </a:fontRef>
            </p:style>
          </p:cxnSp>
          <p:sp>
            <p:nvSpPr>
              <p:cNvPr id="29" name="椭圆 28">
                <a:extLst>
                  <a:ext uri="{FF2B5EF4-FFF2-40B4-BE49-F238E27FC236}">
                    <a16:creationId xmlns="" xmlns:a16="http://schemas.microsoft.com/office/drawing/2014/main" id="{ADDA75F3-AEC9-4545-B910-5CE135BC55D1}"/>
                  </a:ext>
                </a:extLst>
              </p:cNvPr>
              <p:cNvSpPr/>
              <p:nvPr/>
            </p:nvSpPr>
            <p:spPr>
              <a:xfrm>
                <a:off x="7368701" y="1841287"/>
                <a:ext cx="603115" cy="4571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 xmlns:a16="http://schemas.microsoft.com/office/drawing/2014/main" id="{6CC8F811-CD0E-489F-97DA-AC2EB2581A9D}"/>
                  </a:ext>
                </a:extLst>
              </p:cNvPr>
              <p:cNvGrpSpPr/>
              <p:nvPr/>
            </p:nvGrpSpPr>
            <p:grpSpPr>
              <a:xfrm>
                <a:off x="7529212" y="2048495"/>
                <a:ext cx="352611" cy="120785"/>
                <a:chOff x="7295745" y="2067951"/>
                <a:chExt cx="352611" cy="120785"/>
              </a:xfrm>
            </p:grpSpPr>
            <p:sp>
              <p:nvSpPr>
                <p:cNvPr id="32" name="椭圆 31">
                  <a:extLst>
                    <a:ext uri="{FF2B5EF4-FFF2-40B4-BE49-F238E27FC236}">
                      <a16:creationId xmlns="" xmlns:a16="http://schemas.microsoft.com/office/drawing/2014/main" id="{3D0B2908-EDD9-4B31-8425-4BE27D96495A}"/>
                    </a:ext>
                  </a:extLst>
                </p:cNvPr>
                <p:cNvSpPr/>
                <p:nvPr/>
              </p:nvSpPr>
              <p:spPr>
                <a:xfrm>
                  <a:off x="7295745" y="213773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 xmlns:a16="http://schemas.microsoft.com/office/drawing/2014/main" id="{E52A99DC-86D1-493D-A6AD-8874AD18A3F1}"/>
                    </a:ext>
                  </a:extLst>
                </p:cNvPr>
                <p:cNvSpPr/>
                <p:nvPr/>
              </p:nvSpPr>
              <p:spPr>
                <a:xfrm>
                  <a:off x="7602637" y="206795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椭圆 33">
                  <a:extLst>
                    <a:ext uri="{FF2B5EF4-FFF2-40B4-BE49-F238E27FC236}">
                      <a16:creationId xmlns="" xmlns:a16="http://schemas.microsoft.com/office/drawing/2014/main" id="{854BB5F2-EBEA-4407-9A6C-28ECF77164D1}"/>
                    </a:ext>
                  </a:extLst>
                </p:cNvPr>
                <p:cNvSpPr/>
                <p:nvPr/>
              </p:nvSpPr>
              <p:spPr>
                <a:xfrm>
                  <a:off x="7579777" y="214301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文本框 30">
                <a:extLst>
                  <a:ext uri="{FF2B5EF4-FFF2-40B4-BE49-F238E27FC236}">
                    <a16:creationId xmlns="" xmlns:a16="http://schemas.microsoft.com/office/drawing/2014/main" id="{108F89C3-0FFC-461D-B366-1CFA4914BEE4}"/>
                  </a:ext>
                </a:extLst>
              </p:cNvPr>
              <p:cNvSpPr txBox="1"/>
              <p:nvPr/>
            </p:nvSpPr>
            <p:spPr>
              <a:xfrm>
                <a:off x="9286125" y="1384701"/>
                <a:ext cx="2675905" cy="923330"/>
              </a:xfrm>
              <a:prstGeom prst="rect">
                <a:avLst/>
              </a:prstGeom>
              <a:noFill/>
            </p:spPr>
            <p:txBody>
              <a:bodyPr wrap="square" rtlCol="0">
                <a:spAutoFit/>
              </a:bodyPr>
              <a:lstStyle/>
              <a:p>
                <a:r>
                  <a:rPr lang="en-US" altLang="zh-CN" dirty="0"/>
                  <a:t>Metallic aluminum particles are ground into plates and sieved out.</a:t>
                </a:r>
                <a:endParaRPr lang="zh-CN" altLang="en-US" dirty="0"/>
              </a:p>
            </p:txBody>
          </p:sp>
        </p:grpSp>
        <p:sp>
          <p:nvSpPr>
            <p:cNvPr id="35" name="文本框 34">
              <a:extLst>
                <a:ext uri="{FF2B5EF4-FFF2-40B4-BE49-F238E27FC236}">
                  <a16:creationId xmlns="" xmlns:a16="http://schemas.microsoft.com/office/drawing/2014/main" id="{8A382A38-371D-4ACA-9661-0223475FA5CF}"/>
                </a:ext>
              </a:extLst>
            </p:cNvPr>
            <p:cNvSpPr txBox="1"/>
            <p:nvPr/>
          </p:nvSpPr>
          <p:spPr>
            <a:xfrm>
              <a:off x="1038635" y="1312806"/>
              <a:ext cx="1926234" cy="646331"/>
            </a:xfrm>
            <a:prstGeom prst="rect">
              <a:avLst/>
            </a:prstGeom>
            <a:noFill/>
          </p:spPr>
          <p:txBody>
            <a:bodyPr wrap="square" rtlCol="0">
              <a:spAutoFit/>
            </a:bodyPr>
            <a:lstStyle/>
            <a:p>
              <a:r>
                <a:rPr lang="en-US" altLang="zh-CN" dirty="0"/>
                <a:t>Short time, low speed grinding</a:t>
              </a:r>
              <a:endParaRPr lang="zh-CN" altLang="en-US" dirty="0"/>
            </a:p>
          </p:txBody>
        </p:sp>
        <p:sp>
          <p:nvSpPr>
            <p:cNvPr id="36" name="文本框 35">
              <a:extLst>
                <a:ext uri="{FF2B5EF4-FFF2-40B4-BE49-F238E27FC236}">
                  <a16:creationId xmlns="" xmlns:a16="http://schemas.microsoft.com/office/drawing/2014/main" id="{1A0C1E24-D28A-4657-BAE3-FE5396618DCD}"/>
                </a:ext>
              </a:extLst>
            </p:cNvPr>
            <p:cNvSpPr txBox="1"/>
            <p:nvPr/>
          </p:nvSpPr>
          <p:spPr>
            <a:xfrm>
              <a:off x="3892631" y="1583386"/>
              <a:ext cx="917398" cy="369332"/>
            </a:xfrm>
            <a:prstGeom prst="rect">
              <a:avLst/>
            </a:prstGeom>
            <a:noFill/>
          </p:spPr>
          <p:txBody>
            <a:bodyPr wrap="square" rtlCol="0">
              <a:spAutoFit/>
            </a:bodyPr>
            <a:lstStyle/>
            <a:p>
              <a:r>
                <a:rPr lang="en-US" altLang="zh-CN" dirty="0"/>
                <a:t>Sieving</a:t>
              </a:r>
              <a:endParaRPr lang="zh-CN" altLang="en-US" dirty="0"/>
            </a:p>
          </p:txBody>
        </p:sp>
        <p:cxnSp>
          <p:nvCxnSpPr>
            <p:cNvPr id="37" name="直接箭头连接符 36">
              <a:extLst>
                <a:ext uri="{FF2B5EF4-FFF2-40B4-BE49-F238E27FC236}">
                  <a16:creationId xmlns="" xmlns:a16="http://schemas.microsoft.com/office/drawing/2014/main" id="{655C3619-C339-4C04-BE12-DB6CC1134024}"/>
                </a:ext>
              </a:extLst>
            </p:cNvPr>
            <p:cNvCxnSpPr>
              <a:cxnSpLocks/>
            </p:cNvCxnSpPr>
            <p:nvPr/>
          </p:nvCxnSpPr>
          <p:spPr>
            <a:xfrm flipV="1">
              <a:off x="5245089" y="2158839"/>
              <a:ext cx="423282" cy="160"/>
            </a:xfrm>
            <a:prstGeom prst="straightConnector1">
              <a:avLst/>
            </a:prstGeom>
            <a:ln>
              <a:solidFill>
                <a:schemeClr val="tx1"/>
              </a:solidFill>
              <a:tailEnd type="triangle"/>
            </a:ln>
          </p:spPr>
          <p:style>
            <a:lnRef idx="1">
              <a:schemeClr val="dk1"/>
            </a:lnRef>
            <a:fillRef idx="0">
              <a:schemeClr val="dk1"/>
            </a:fillRef>
            <a:effectRef idx="0">
              <a:schemeClr val="dk1"/>
            </a:effectRef>
            <a:fontRef idx="minor">
              <a:schemeClr val="tx1"/>
            </a:fontRef>
          </p:style>
        </p:cxnSp>
        <p:sp>
          <p:nvSpPr>
            <p:cNvPr id="38" name="椭圆 37">
              <a:extLst>
                <a:ext uri="{FF2B5EF4-FFF2-40B4-BE49-F238E27FC236}">
                  <a16:creationId xmlns="" xmlns:a16="http://schemas.microsoft.com/office/drawing/2014/main" id="{8E742921-23DA-4169-B734-ABB515ABADFA}"/>
                </a:ext>
              </a:extLst>
            </p:cNvPr>
            <p:cNvSpPr/>
            <p:nvPr/>
          </p:nvSpPr>
          <p:spPr>
            <a:xfrm>
              <a:off x="4062435" y="232404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39" name="椭圆 38">
              <a:extLst>
                <a:ext uri="{FF2B5EF4-FFF2-40B4-BE49-F238E27FC236}">
                  <a16:creationId xmlns="" xmlns:a16="http://schemas.microsoft.com/office/drawing/2014/main" id="{09A3D326-18BD-4E55-A2DB-7537B10A77CE}"/>
                </a:ext>
              </a:extLst>
            </p:cNvPr>
            <p:cNvSpPr/>
            <p:nvPr/>
          </p:nvSpPr>
          <p:spPr>
            <a:xfrm>
              <a:off x="4388464" y="238858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0" name="椭圆 39">
              <a:extLst>
                <a:ext uri="{FF2B5EF4-FFF2-40B4-BE49-F238E27FC236}">
                  <a16:creationId xmlns="" xmlns:a16="http://schemas.microsoft.com/office/drawing/2014/main" id="{E4EA324F-BABD-4A11-9138-E82CE65640C0}"/>
                </a:ext>
              </a:extLst>
            </p:cNvPr>
            <p:cNvSpPr/>
            <p:nvPr/>
          </p:nvSpPr>
          <p:spPr>
            <a:xfrm>
              <a:off x="4108154" y="2395993"/>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1" name="椭圆 40">
              <a:extLst>
                <a:ext uri="{FF2B5EF4-FFF2-40B4-BE49-F238E27FC236}">
                  <a16:creationId xmlns="" xmlns:a16="http://schemas.microsoft.com/office/drawing/2014/main" id="{26CD458F-96DB-4B14-BDAC-7856C05FA866}"/>
                </a:ext>
              </a:extLst>
            </p:cNvPr>
            <p:cNvSpPr/>
            <p:nvPr/>
          </p:nvSpPr>
          <p:spPr>
            <a:xfrm>
              <a:off x="4147711" y="2376379"/>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2" name="椭圆 41">
              <a:extLst>
                <a:ext uri="{FF2B5EF4-FFF2-40B4-BE49-F238E27FC236}">
                  <a16:creationId xmlns="" xmlns:a16="http://schemas.microsoft.com/office/drawing/2014/main" id="{702A8614-4AAB-4BAE-AC52-97510EBF4241}"/>
                </a:ext>
              </a:extLst>
            </p:cNvPr>
            <p:cNvSpPr/>
            <p:nvPr/>
          </p:nvSpPr>
          <p:spPr>
            <a:xfrm>
              <a:off x="4161165" y="2333905"/>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3" name="椭圆 42">
              <a:extLst>
                <a:ext uri="{FF2B5EF4-FFF2-40B4-BE49-F238E27FC236}">
                  <a16:creationId xmlns="" xmlns:a16="http://schemas.microsoft.com/office/drawing/2014/main" id="{AEC481D4-8FDF-4947-ACB5-F602E6585A0F}"/>
                </a:ext>
              </a:extLst>
            </p:cNvPr>
            <p:cNvSpPr/>
            <p:nvPr/>
          </p:nvSpPr>
          <p:spPr>
            <a:xfrm>
              <a:off x="4229904" y="2386392"/>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4" name="椭圆 43">
              <a:extLst>
                <a:ext uri="{FF2B5EF4-FFF2-40B4-BE49-F238E27FC236}">
                  <a16:creationId xmlns="" xmlns:a16="http://schemas.microsoft.com/office/drawing/2014/main" id="{3D9B51B5-008E-4641-B567-11395AA4672F}"/>
                </a:ext>
              </a:extLst>
            </p:cNvPr>
            <p:cNvSpPr/>
            <p:nvPr/>
          </p:nvSpPr>
          <p:spPr>
            <a:xfrm>
              <a:off x="4275623" y="233066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5" name="椭圆 44">
              <a:extLst>
                <a:ext uri="{FF2B5EF4-FFF2-40B4-BE49-F238E27FC236}">
                  <a16:creationId xmlns="" xmlns:a16="http://schemas.microsoft.com/office/drawing/2014/main" id="{7F0AAC7B-7729-42CB-A7A0-0921E9F3722E}"/>
                </a:ext>
              </a:extLst>
            </p:cNvPr>
            <p:cNvSpPr/>
            <p:nvPr/>
          </p:nvSpPr>
          <p:spPr>
            <a:xfrm>
              <a:off x="4318743" y="2409251"/>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6" name="椭圆 45">
              <a:extLst>
                <a:ext uri="{FF2B5EF4-FFF2-40B4-BE49-F238E27FC236}">
                  <a16:creationId xmlns="" xmlns:a16="http://schemas.microsoft.com/office/drawing/2014/main" id="{4D4EE68A-C242-46BE-B505-98AFB8A0079F}"/>
                </a:ext>
              </a:extLst>
            </p:cNvPr>
            <p:cNvSpPr/>
            <p:nvPr/>
          </p:nvSpPr>
          <p:spPr>
            <a:xfrm>
              <a:off x="4305611" y="233580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7" name="椭圆 46">
              <a:extLst>
                <a:ext uri="{FF2B5EF4-FFF2-40B4-BE49-F238E27FC236}">
                  <a16:creationId xmlns="" xmlns:a16="http://schemas.microsoft.com/office/drawing/2014/main" id="{319A3A89-9785-4E90-9AD4-D0F0E72BDE1F}"/>
                </a:ext>
              </a:extLst>
            </p:cNvPr>
            <p:cNvSpPr/>
            <p:nvPr/>
          </p:nvSpPr>
          <p:spPr>
            <a:xfrm>
              <a:off x="4389930" y="2349990"/>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8" name="椭圆 47">
              <a:extLst>
                <a:ext uri="{FF2B5EF4-FFF2-40B4-BE49-F238E27FC236}">
                  <a16:creationId xmlns="" xmlns:a16="http://schemas.microsoft.com/office/drawing/2014/main" id="{5D7AD6CA-8A96-49FC-8A5D-6B8D4BFB654B}"/>
                </a:ext>
              </a:extLst>
            </p:cNvPr>
            <p:cNvSpPr/>
            <p:nvPr/>
          </p:nvSpPr>
          <p:spPr>
            <a:xfrm>
              <a:off x="4463352" y="236604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49" name="椭圆 48">
              <a:extLst>
                <a:ext uri="{FF2B5EF4-FFF2-40B4-BE49-F238E27FC236}">
                  <a16:creationId xmlns="" xmlns:a16="http://schemas.microsoft.com/office/drawing/2014/main" id="{C3B0EA01-B84C-49C0-AF5D-4E4034EFC829}"/>
                </a:ext>
              </a:extLst>
            </p:cNvPr>
            <p:cNvSpPr/>
            <p:nvPr/>
          </p:nvSpPr>
          <p:spPr>
            <a:xfrm>
              <a:off x="4265585" y="2379748"/>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0" name="椭圆 49">
              <a:extLst>
                <a:ext uri="{FF2B5EF4-FFF2-40B4-BE49-F238E27FC236}">
                  <a16:creationId xmlns="" xmlns:a16="http://schemas.microsoft.com/office/drawing/2014/main" id="{D59C38AC-7C3E-4DFE-9700-BE49F16D5DC3}"/>
                </a:ext>
              </a:extLst>
            </p:cNvPr>
            <p:cNvSpPr/>
            <p:nvPr/>
          </p:nvSpPr>
          <p:spPr>
            <a:xfrm>
              <a:off x="4486211" y="243612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1" name="椭圆 50">
              <a:extLst>
                <a:ext uri="{FF2B5EF4-FFF2-40B4-BE49-F238E27FC236}">
                  <a16:creationId xmlns="" xmlns:a16="http://schemas.microsoft.com/office/drawing/2014/main" id="{68573AD2-3C53-4633-BFD7-BFB9300B325B}"/>
                </a:ext>
              </a:extLst>
            </p:cNvPr>
            <p:cNvSpPr/>
            <p:nvPr/>
          </p:nvSpPr>
          <p:spPr>
            <a:xfrm>
              <a:off x="4518151" y="2372535"/>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2" name="椭圆 51">
              <a:extLst>
                <a:ext uri="{FF2B5EF4-FFF2-40B4-BE49-F238E27FC236}">
                  <a16:creationId xmlns="" xmlns:a16="http://schemas.microsoft.com/office/drawing/2014/main" id="{00423C6A-D828-4CD9-856C-1DFDA00BCD9C}"/>
                </a:ext>
              </a:extLst>
            </p:cNvPr>
            <p:cNvSpPr/>
            <p:nvPr/>
          </p:nvSpPr>
          <p:spPr>
            <a:xfrm>
              <a:off x="4594369" y="2379466"/>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3" name="椭圆 52">
              <a:extLst>
                <a:ext uri="{FF2B5EF4-FFF2-40B4-BE49-F238E27FC236}">
                  <a16:creationId xmlns="" xmlns:a16="http://schemas.microsoft.com/office/drawing/2014/main" id="{C0A77D4E-EAE3-48F2-BAE0-BCFF1D553A44}"/>
                </a:ext>
              </a:extLst>
            </p:cNvPr>
            <p:cNvSpPr/>
            <p:nvPr/>
          </p:nvSpPr>
          <p:spPr>
            <a:xfrm>
              <a:off x="4587550" y="2410359"/>
              <a:ext cx="45719" cy="4571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54" name="椭圆 53">
              <a:extLst>
                <a:ext uri="{FF2B5EF4-FFF2-40B4-BE49-F238E27FC236}">
                  <a16:creationId xmlns="" xmlns:a16="http://schemas.microsoft.com/office/drawing/2014/main" id="{CB012DDE-9311-40C7-AE28-C891BFA12AD6}"/>
                </a:ext>
              </a:extLst>
            </p:cNvPr>
            <p:cNvSpPr/>
            <p:nvPr/>
          </p:nvSpPr>
          <p:spPr>
            <a:xfrm>
              <a:off x="4547829" y="2320327"/>
              <a:ext cx="45719" cy="457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grpSp>
        <p:nvGrpSpPr>
          <p:cNvPr id="6" name="组合 5">
            <a:extLst>
              <a:ext uri="{FF2B5EF4-FFF2-40B4-BE49-F238E27FC236}">
                <a16:creationId xmlns="" xmlns:a16="http://schemas.microsoft.com/office/drawing/2014/main" id="{20C8BC23-F110-4CD5-B131-5E7C5064F43C}"/>
              </a:ext>
            </a:extLst>
          </p:cNvPr>
          <p:cNvGrpSpPr/>
          <p:nvPr/>
        </p:nvGrpSpPr>
        <p:grpSpPr>
          <a:xfrm>
            <a:off x="681486" y="4061757"/>
            <a:ext cx="9400020" cy="1318078"/>
            <a:chOff x="681486" y="3441997"/>
            <a:chExt cx="9400020" cy="1318078"/>
          </a:xfrm>
        </p:grpSpPr>
        <p:sp>
          <p:nvSpPr>
            <p:cNvPr id="58" name="文本框 57">
              <a:extLst>
                <a:ext uri="{FF2B5EF4-FFF2-40B4-BE49-F238E27FC236}">
                  <a16:creationId xmlns="" xmlns:a16="http://schemas.microsoft.com/office/drawing/2014/main" id="{ACD0D55B-FD3C-4AC8-BD06-9573F0160BF9}"/>
                </a:ext>
              </a:extLst>
            </p:cNvPr>
            <p:cNvSpPr txBox="1"/>
            <p:nvPr/>
          </p:nvSpPr>
          <p:spPr>
            <a:xfrm>
              <a:off x="681486" y="3441997"/>
              <a:ext cx="9400020" cy="369332"/>
            </a:xfrm>
            <a:prstGeom prst="rect">
              <a:avLst/>
            </a:prstGeom>
            <a:noFill/>
          </p:spPr>
          <p:txBody>
            <a:bodyPr wrap="square" rtlCol="0">
              <a:spAutoFit/>
            </a:bodyPr>
            <a:lstStyle/>
            <a:p>
              <a:r>
                <a:rPr lang="en-US" altLang="zh-CN" dirty="0">
                  <a:solidFill>
                    <a:srgbClr val="009FD4"/>
                  </a:solidFill>
                </a:rPr>
                <a:t>Low reactivity and unburned organics</a:t>
              </a:r>
              <a:endParaRPr lang="zh-CN" altLang="en-US" dirty="0">
                <a:solidFill>
                  <a:srgbClr val="009FD4"/>
                </a:solidFill>
              </a:endParaRPr>
            </a:p>
          </p:txBody>
        </p:sp>
        <p:sp>
          <p:nvSpPr>
            <p:cNvPr id="59" name="文本框 58">
              <a:extLst>
                <a:ext uri="{FF2B5EF4-FFF2-40B4-BE49-F238E27FC236}">
                  <a16:creationId xmlns="" xmlns:a16="http://schemas.microsoft.com/office/drawing/2014/main" id="{456613CF-23ED-4540-9DD3-9B566B5AF223}"/>
                </a:ext>
              </a:extLst>
            </p:cNvPr>
            <p:cNvSpPr txBox="1"/>
            <p:nvPr/>
          </p:nvSpPr>
          <p:spPr>
            <a:xfrm>
              <a:off x="681486" y="3744320"/>
              <a:ext cx="9400020" cy="369332"/>
            </a:xfrm>
            <a:prstGeom prst="rect">
              <a:avLst/>
            </a:prstGeom>
            <a:noFill/>
          </p:spPr>
          <p:txBody>
            <a:bodyPr wrap="square" rtlCol="0">
              <a:spAutoFit/>
            </a:bodyPr>
            <a:lstStyle/>
            <a:p>
              <a:r>
                <a:rPr lang="en-US" altLang="zh-CN" dirty="0"/>
                <a:t>Thermal treatment</a:t>
              </a:r>
              <a:endParaRPr lang="zh-CN" altLang="en-US" dirty="0"/>
            </a:p>
          </p:txBody>
        </p:sp>
        <mc:AlternateContent xmlns:mc="http://schemas.openxmlformats.org/markup-compatibility/2006" xmlns:a14="http://schemas.microsoft.com/office/drawing/2010/main">
          <mc:Choice Requires="a14">
            <p:sp>
              <p:nvSpPr>
                <p:cNvPr id="60" name="矩形 59">
                  <a:extLst>
                    <a:ext uri="{FF2B5EF4-FFF2-40B4-BE49-F238E27FC236}">
                      <a16:creationId xmlns="" xmlns:a16="http://schemas.microsoft.com/office/drawing/2014/main" id="{9535CFF7-DB9F-4A9B-94CF-7E160C24E453}"/>
                    </a:ext>
                  </a:extLst>
                </p:cNvPr>
                <p:cNvSpPr/>
                <p:nvPr/>
              </p:nvSpPr>
              <p:spPr>
                <a:xfrm>
                  <a:off x="681486" y="4113744"/>
                  <a:ext cx="9163554" cy="646331"/>
                </a:xfrm>
                <a:prstGeom prst="rect">
                  <a:avLst/>
                </a:prstGeom>
              </p:spPr>
              <p:txBody>
                <a:bodyPr wrap="square">
                  <a:spAutoFit/>
                </a:bodyPr>
                <a:lstStyle/>
                <a:p>
                  <a:pPr algn="just"/>
                  <a:r>
                    <a:rPr lang="en-US" altLang="zh-CN" dirty="0">
                      <a:solidFill>
                        <a:schemeClr val="tx1"/>
                      </a:solidFill>
                    </a:rPr>
                    <a:t>BA samples are heated up to </a:t>
                  </a:r>
                  <a14:m>
                    <m:oMath xmlns:m="http://schemas.openxmlformats.org/officeDocument/2006/math">
                      <m:r>
                        <a:rPr lang="en-US" altLang="zh-CN" b="0" i="1" smtClean="0">
                          <a:solidFill>
                            <a:schemeClr val="tx1"/>
                          </a:solidFill>
                          <a:latin typeface="Cambria Math" panose="02040503050406030204" pitchFamily="18" charset="0"/>
                        </a:rPr>
                        <m:t>1000</m:t>
                      </m:r>
                      <m:r>
                        <a:rPr lang="en-US" altLang="zh-CN" b="0" i="1" smtClean="0">
                          <a:solidFill>
                            <a:schemeClr val="tx1"/>
                          </a:solidFill>
                          <a:latin typeface="Cambria Math" panose="02040503050406030204" pitchFamily="18" charset="0"/>
                          <a:ea typeface="Cambria Math" panose="02040503050406030204" pitchFamily="18" charset="0"/>
                        </a:rPr>
                        <m:t>℃</m:t>
                      </m:r>
                    </m:oMath>
                  </a14:m>
                  <a:r>
                    <a:rPr lang="zh-CN" altLang="en-US" dirty="0">
                      <a:solidFill>
                        <a:schemeClr val="tx1"/>
                      </a:solidFill>
                    </a:rPr>
                    <a:t> </a:t>
                  </a:r>
                  <a:r>
                    <a:rPr lang="en-US" altLang="zh-CN" dirty="0">
                      <a:solidFill>
                        <a:schemeClr val="tx1"/>
                      </a:solidFill>
                    </a:rPr>
                    <a:t>to generate reactive phases, and unburned organics could be removed as well.</a:t>
                  </a:r>
                  <a:endParaRPr lang="zh-CN" altLang="en-US" dirty="0">
                    <a:solidFill>
                      <a:schemeClr val="tx1"/>
                    </a:solidFill>
                  </a:endParaRPr>
                </a:p>
              </p:txBody>
            </p:sp>
          </mc:Choice>
          <mc:Fallback xmlns="">
            <p:sp>
              <p:nvSpPr>
                <p:cNvPr id="60" name="矩形 59">
                  <a:extLst>
                    <a:ext uri="{FF2B5EF4-FFF2-40B4-BE49-F238E27FC236}">
                      <a16:creationId xmlns:a16="http://schemas.microsoft.com/office/drawing/2014/main" id="{9535CFF7-DB9F-4A9B-94CF-7E160C24E453}"/>
                    </a:ext>
                  </a:extLst>
                </p:cNvPr>
                <p:cNvSpPr>
                  <a:spLocks noRot="1" noChangeAspect="1" noMove="1" noResize="1" noEditPoints="1" noAdjustHandles="1" noChangeArrowheads="1" noChangeShapeType="1" noTextEdit="1"/>
                </p:cNvSpPr>
                <p:nvPr/>
              </p:nvSpPr>
              <p:spPr>
                <a:xfrm>
                  <a:off x="681486" y="4113744"/>
                  <a:ext cx="9163554" cy="646331"/>
                </a:xfrm>
                <a:prstGeom prst="rect">
                  <a:avLst/>
                </a:prstGeom>
                <a:blipFill>
                  <a:blip r:embed="rId2"/>
                  <a:stretch>
                    <a:fillRect l="-599" t="-4673" r="-532" b="-13084"/>
                  </a:stretch>
                </a:blipFill>
              </p:spPr>
              <p:txBody>
                <a:bodyPr/>
                <a:lstStyle/>
                <a:p>
                  <a:r>
                    <a:rPr lang="zh-CN" altLang="en-US">
                      <a:noFill/>
                    </a:rPr>
                    <a:t> </a:t>
                  </a:r>
                </a:p>
              </p:txBody>
            </p:sp>
          </mc:Fallback>
        </mc:AlternateContent>
      </p:grpSp>
      <p:grpSp>
        <p:nvGrpSpPr>
          <p:cNvPr id="55" name="组合 54">
            <a:extLst>
              <a:ext uri="{FF2B5EF4-FFF2-40B4-BE49-F238E27FC236}">
                <a16:creationId xmlns="" xmlns:a16="http://schemas.microsoft.com/office/drawing/2014/main" id="{AA134AA3-F1F6-4E3E-AB70-70504D247EC3}"/>
              </a:ext>
            </a:extLst>
          </p:cNvPr>
          <p:cNvGrpSpPr/>
          <p:nvPr/>
        </p:nvGrpSpPr>
        <p:grpSpPr>
          <a:xfrm>
            <a:off x="355025" y="6094265"/>
            <a:ext cx="3226375" cy="889294"/>
            <a:chOff x="355025" y="6094265"/>
            <a:chExt cx="3226375" cy="889294"/>
          </a:xfrm>
        </p:grpSpPr>
        <p:grpSp>
          <p:nvGrpSpPr>
            <p:cNvPr id="56" name="组合 55">
              <a:extLst>
                <a:ext uri="{FF2B5EF4-FFF2-40B4-BE49-F238E27FC236}">
                  <a16:creationId xmlns="" xmlns:a16="http://schemas.microsoft.com/office/drawing/2014/main" id="{5A02EC62-B621-4CEE-8649-F9D12DABEE14}"/>
                </a:ext>
              </a:extLst>
            </p:cNvPr>
            <p:cNvGrpSpPr/>
            <p:nvPr/>
          </p:nvGrpSpPr>
          <p:grpSpPr>
            <a:xfrm>
              <a:off x="1149600" y="6094265"/>
              <a:ext cx="2431800" cy="889294"/>
              <a:chOff x="8107146" y="5459605"/>
              <a:chExt cx="4502685" cy="1646604"/>
            </a:xfrm>
          </p:grpSpPr>
          <p:pic>
            <p:nvPicPr>
              <p:cNvPr id="62" name="图片 61">
                <a:extLst>
                  <a:ext uri="{FF2B5EF4-FFF2-40B4-BE49-F238E27FC236}">
                    <a16:creationId xmlns="" xmlns:a16="http://schemas.microsoft.com/office/drawing/2014/main" id="{553D42AF-4BCB-4327-9238-C1FA4D70126A}"/>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15000" contrast="8000"/>
                        </a14:imgEffect>
                      </a14:imgLayer>
                    </a14:imgProps>
                  </a:ext>
                  <a:ext uri="{28A0092B-C50C-407E-A947-70E740481C1C}">
                    <a14:useLocalDpi xmlns:a14="http://schemas.microsoft.com/office/drawing/2010/main" val="0"/>
                  </a:ext>
                </a:extLst>
              </a:blip>
              <a:stretch>
                <a:fillRect/>
              </a:stretch>
            </p:blipFill>
            <p:spPr>
              <a:xfrm>
                <a:off x="8107146" y="5920509"/>
                <a:ext cx="1822754" cy="583281"/>
              </a:xfrm>
              <a:prstGeom prst="rect">
                <a:avLst/>
              </a:prstGeom>
              <a:effectLst>
                <a:glow rad="63500">
                  <a:schemeClr val="accent5">
                    <a:satMod val="175000"/>
                    <a:alpha val="40000"/>
                  </a:schemeClr>
                </a:glow>
              </a:effectLst>
            </p:spPr>
          </p:pic>
          <p:pic>
            <p:nvPicPr>
              <p:cNvPr id="63" name="图片 62">
                <a:extLst>
                  <a:ext uri="{FF2B5EF4-FFF2-40B4-BE49-F238E27FC236}">
                    <a16:creationId xmlns="" xmlns:a16="http://schemas.microsoft.com/office/drawing/2014/main" id="{28369D3C-A20F-48C0-B814-5B7D2D68A326}"/>
                  </a:ext>
                </a:extLst>
              </p:cNvPr>
              <p:cNvPicPr>
                <a:picLocks noChangeAspect="1"/>
              </p:cNvPicPr>
              <p:nvPr/>
            </p:nvPicPr>
            <p:blipFill>
              <a:blip r:embed="rId5" cstate="print">
                <a:clrChange>
                  <a:clrFrom>
                    <a:srgbClr val="F7FCF8"/>
                  </a:clrFrom>
                  <a:clrTo>
                    <a:srgbClr val="F7FCF8">
                      <a:alpha val="0"/>
                    </a:srgbClr>
                  </a:clrTo>
                </a:clrChange>
                <a:extLst>
                  <a:ext uri="{28A0092B-C50C-407E-A947-70E740481C1C}">
                    <a14:useLocalDpi xmlns:a14="http://schemas.microsoft.com/office/drawing/2010/main" val="0"/>
                  </a:ext>
                </a:extLst>
              </a:blip>
              <a:stretch>
                <a:fillRect/>
              </a:stretch>
            </p:blipFill>
            <p:spPr>
              <a:xfrm>
                <a:off x="9503240" y="5459605"/>
                <a:ext cx="3106591" cy="1646604"/>
              </a:xfrm>
              <a:prstGeom prst="rect">
                <a:avLst/>
              </a:prstGeom>
            </p:spPr>
          </p:pic>
        </p:grpSp>
        <p:pic>
          <p:nvPicPr>
            <p:cNvPr id="61" name="图片 60">
              <a:extLst>
                <a:ext uri="{FF2B5EF4-FFF2-40B4-BE49-F238E27FC236}">
                  <a16:creationId xmlns="" xmlns:a16="http://schemas.microsoft.com/office/drawing/2014/main" id="{4960F80F-E6C4-4B45-81B5-797B6D0869E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025" y="6108700"/>
              <a:ext cx="781050" cy="781050"/>
            </a:xfrm>
            <a:prstGeom prst="rect">
              <a:avLst/>
            </a:prstGeom>
          </p:spPr>
        </p:pic>
      </p:grpSp>
    </p:spTree>
    <p:extLst>
      <p:ext uri="{BB962C8B-B14F-4D97-AF65-F5344CB8AC3E}">
        <p14:creationId xmlns:p14="http://schemas.microsoft.com/office/powerpoint/2010/main" val="172440789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灯片编号占位符 2">
            <a:extLst>
              <a:ext uri="{FF2B5EF4-FFF2-40B4-BE49-F238E27FC236}">
                <a16:creationId xmlns="" xmlns:a16="http://schemas.microsoft.com/office/drawing/2014/main" id="{BA9D5277-05A5-4933-B430-DE16C3E8D54E}"/>
              </a:ext>
            </a:extLst>
          </p:cNvPr>
          <p:cNvSpPr>
            <a:spLocks noGrp="1"/>
          </p:cNvSpPr>
          <p:nvPr>
            <p:ph type="sldNum" sz="quarter" idx="12"/>
          </p:nvPr>
        </p:nvSpPr>
        <p:spPr/>
        <p:txBody>
          <a:bodyPr/>
          <a:lstStyle/>
          <a:p>
            <a:fld id="{74A1CC9B-09A2-494D-8BBA-7EEB1F334007}" type="slidenum">
              <a:rPr lang="zh-CN" altLang="en-US" smtClean="0">
                <a:solidFill>
                  <a:prstClr val="black">
                    <a:tint val="75000"/>
                  </a:prstClr>
                </a:solidFill>
              </a:rPr>
              <a:pPr/>
              <a:t>9</a:t>
            </a:fld>
            <a:endParaRPr lang="zh-CN" altLang="en-US">
              <a:solidFill>
                <a:prstClr val="black">
                  <a:tint val="75000"/>
                </a:prstClr>
              </a:solidFill>
            </a:endParaRPr>
          </a:p>
        </p:txBody>
      </p:sp>
      <p:sp>
        <p:nvSpPr>
          <p:cNvPr id="20" name="文本框 19">
            <a:extLst>
              <a:ext uri="{FF2B5EF4-FFF2-40B4-BE49-F238E27FC236}">
                <a16:creationId xmlns="" xmlns:a16="http://schemas.microsoft.com/office/drawing/2014/main" id="{92C17C2E-3940-4153-B6E9-3C7F2EB5E42F}"/>
              </a:ext>
            </a:extLst>
          </p:cNvPr>
          <p:cNvSpPr txBox="1"/>
          <p:nvPr/>
        </p:nvSpPr>
        <p:spPr>
          <a:xfrm>
            <a:off x="681486" y="222497"/>
            <a:ext cx="7095795" cy="461665"/>
          </a:xfrm>
          <a:prstGeom prst="rect">
            <a:avLst/>
          </a:prstGeom>
          <a:noFill/>
        </p:spPr>
        <p:txBody>
          <a:bodyPr wrap="square" rtlCol="0">
            <a:spAutoFit/>
          </a:bodyPr>
          <a:lstStyle/>
          <a:p>
            <a:r>
              <a:rPr lang="en-US" altLang="zh-CN" sz="2400" dirty="0">
                <a:solidFill>
                  <a:srgbClr val="FF0000"/>
                </a:solidFill>
              </a:rPr>
              <a:t>Pretreatment</a:t>
            </a:r>
            <a:endParaRPr lang="zh-CN" altLang="en-US" sz="2400" dirty="0">
              <a:solidFill>
                <a:srgbClr val="FF0000"/>
              </a:solidFill>
            </a:endParaRPr>
          </a:p>
        </p:txBody>
      </p:sp>
      <p:sp>
        <p:nvSpPr>
          <p:cNvPr id="21" name="文本框 20">
            <a:extLst>
              <a:ext uri="{FF2B5EF4-FFF2-40B4-BE49-F238E27FC236}">
                <a16:creationId xmlns="" xmlns:a16="http://schemas.microsoft.com/office/drawing/2014/main" id="{33FDAEB5-A81E-4A70-99E4-C004D66AF243}"/>
              </a:ext>
            </a:extLst>
          </p:cNvPr>
          <p:cNvSpPr txBox="1"/>
          <p:nvPr/>
        </p:nvSpPr>
        <p:spPr>
          <a:xfrm>
            <a:off x="681486" y="597117"/>
            <a:ext cx="9400020" cy="369332"/>
          </a:xfrm>
          <a:prstGeom prst="rect">
            <a:avLst/>
          </a:prstGeom>
          <a:noFill/>
        </p:spPr>
        <p:txBody>
          <a:bodyPr wrap="square" rtlCol="0">
            <a:spAutoFit/>
          </a:bodyPr>
          <a:lstStyle/>
          <a:p>
            <a:r>
              <a:rPr lang="en-US" altLang="zh-CN" dirty="0">
                <a:solidFill>
                  <a:srgbClr val="009FD4"/>
                </a:solidFill>
              </a:rPr>
              <a:t>Flowchart</a:t>
            </a:r>
            <a:endParaRPr lang="zh-CN" altLang="en-US" dirty="0">
              <a:solidFill>
                <a:srgbClr val="009FD4"/>
              </a:solidFill>
            </a:endParaRPr>
          </a:p>
        </p:txBody>
      </p:sp>
      <mc:AlternateContent xmlns:mc="http://schemas.openxmlformats.org/markup-compatibility/2006">
        <mc:Choice xmlns:a14="http://schemas.microsoft.com/office/drawing/2010/main" Requires="a14">
          <p:sp>
            <p:nvSpPr>
              <p:cNvPr id="22" name="矩形 21">
                <a:extLst>
                  <a:ext uri="{FF2B5EF4-FFF2-40B4-BE49-F238E27FC236}">
                    <a16:creationId xmlns="" xmlns:a16="http://schemas.microsoft.com/office/drawing/2014/main" id="{C578F9D9-6210-4688-92EC-5473BA02EC73}"/>
                  </a:ext>
                </a:extLst>
              </p:cNvPr>
              <p:cNvSpPr/>
              <p:nvPr/>
            </p:nvSpPr>
            <p:spPr>
              <a:xfrm>
                <a:off x="681486" y="3823041"/>
                <a:ext cx="10991225" cy="1754326"/>
              </a:xfrm>
              <a:prstGeom prst="rect">
                <a:avLst/>
              </a:prstGeom>
            </p:spPr>
            <p:txBody>
              <a:bodyPr wrap="square">
                <a:spAutoFit/>
              </a:bodyPr>
              <a:lstStyle/>
              <a:p>
                <a:pPr algn="just"/>
                <a:r>
                  <a:rPr lang="en-US" altLang="zh-CN" dirty="0">
                    <a:solidFill>
                      <a:srgbClr val="009FD4"/>
                    </a:solidFill>
                  </a:rPr>
                  <a:t>MBA </a:t>
                </a:r>
                <a:r>
                  <a:rPr lang="en-US" altLang="zh-CN" dirty="0">
                    <a:solidFill>
                      <a:schemeClr val="tx1"/>
                    </a:solidFill>
                  </a:rPr>
                  <a:t>(milled bottom ash): A physical treatment which is a combination of grinding (with a planetary ball miller </a:t>
                </a:r>
                <a:r>
                  <a:rPr lang="en-US" altLang="zh-CN" dirty="0" smtClean="0">
                    <a:solidFill>
                      <a:schemeClr val="tx1"/>
                    </a:solidFill>
                  </a:rPr>
                  <a:t>at low speed) </a:t>
                </a:r>
                <a:r>
                  <a:rPr lang="en-US" altLang="zh-CN" dirty="0">
                    <a:solidFill>
                      <a:schemeClr val="tx1"/>
                    </a:solidFill>
                  </a:rPr>
                  <a:t>and sieving (fine powder was separated by a 63 </a:t>
                </a:r>
                <a14:m>
                  <m:oMath xmlns:m="http://schemas.openxmlformats.org/officeDocument/2006/math">
                    <m:r>
                      <m:rPr>
                        <m:sty m:val="p"/>
                      </m:rPr>
                      <a:rPr lang="en-US" altLang="zh-CN">
                        <a:solidFill>
                          <a:schemeClr val="tx1"/>
                        </a:solidFill>
                        <a:latin typeface="Cambria Math" panose="02040503050406030204" pitchFamily="18" charset="0"/>
                      </a:rPr>
                      <m:t>μm</m:t>
                    </m:r>
                  </m:oMath>
                </a14:m>
                <a:r>
                  <a:rPr lang="en-US" altLang="zh-CN" dirty="0">
                    <a:solidFill>
                      <a:schemeClr val="tx1"/>
                    </a:solidFill>
                  </a:rPr>
                  <a:t> sieve). </a:t>
                </a:r>
              </a:p>
              <a:p>
                <a:pPr algn="just"/>
                <a:r>
                  <a:rPr lang="en-US" altLang="zh-CN" dirty="0">
                    <a:solidFill>
                      <a:srgbClr val="009FD4"/>
                    </a:solidFill>
                  </a:rPr>
                  <a:t>MTBA </a:t>
                </a:r>
                <a:r>
                  <a:rPr lang="en-US" altLang="zh-CN" dirty="0">
                    <a:solidFill>
                      <a:schemeClr val="tx1"/>
                    </a:solidFill>
                  </a:rPr>
                  <a:t>(milled and thermally treated bottom ash): MBA was further activated by heating up to </a:t>
                </a:r>
                <a14:m>
                  <m:oMath xmlns:m="http://schemas.openxmlformats.org/officeDocument/2006/math">
                    <m:r>
                      <a:rPr lang="en-US" altLang="zh-CN">
                        <a:solidFill>
                          <a:schemeClr val="tx1"/>
                        </a:solidFill>
                        <a:latin typeface="Cambria Math" panose="02040503050406030204" pitchFamily="18" charset="0"/>
                      </a:rPr>
                      <m:t>1000℃</m:t>
                    </m:r>
                  </m:oMath>
                </a14:m>
                <a:r>
                  <a:rPr lang="en-US" altLang="zh-CN" dirty="0">
                    <a:solidFill>
                      <a:schemeClr val="tx1"/>
                    </a:solidFill>
                  </a:rPr>
                  <a:t> in a ventilated furnace for 2h, and then cooling down to room temperature. </a:t>
                </a:r>
              </a:p>
              <a:p>
                <a:pPr algn="just"/>
                <a:r>
                  <a:rPr lang="en-US" altLang="zh-CN" dirty="0">
                    <a:solidFill>
                      <a:srgbClr val="009FD4"/>
                    </a:solidFill>
                  </a:rPr>
                  <a:t>M300 </a:t>
                </a:r>
                <a:r>
                  <a:rPr lang="en-US" altLang="zh-CN" dirty="0"/>
                  <a:t>(pure silica sand): Pure sand without reactivity was selected as a reference material.</a:t>
                </a:r>
                <a:endParaRPr lang="en-US" altLang="zh-CN" dirty="0">
                  <a:solidFill>
                    <a:schemeClr val="bg1"/>
                  </a:solidFill>
                </a:endParaRPr>
              </a:p>
              <a:p>
                <a:pPr algn="just"/>
                <a:endParaRPr lang="en-US" altLang="zh-CN" dirty="0">
                  <a:solidFill>
                    <a:schemeClr val="bg1"/>
                  </a:solidFill>
                </a:endParaRPr>
              </a:p>
            </p:txBody>
          </p:sp>
        </mc:Choice>
        <mc:Fallback>
          <p:sp>
            <p:nvSpPr>
              <p:cNvPr id="22" name="矩形 21">
                <a:extLst>
                  <a:ext uri="{FF2B5EF4-FFF2-40B4-BE49-F238E27FC236}">
                    <a16:creationId xmlns="" xmlns:a16="http://schemas.microsoft.com/office/drawing/2014/main" xmlns:a14="http://schemas.microsoft.com/office/drawing/2010/main" id="{C578F9D9-6210-4688-92EC-5473BA02EC73}"/>
                  </a:ext>
                </a:extLst>
              </p:cNvPr>
              <p:cNvSpPr>
                <a:spLocks noRot="1" noChangeAspect="1" noMove="1" noResize="1" noEditPoints="1" noAdjustHandles="1" noChangeArrowheads="1" noChangeShapeType="1" noTextEdit="1"/>
              </p:cNvSpPr>
              <p:nvPr/>
            </p:nvSpPr>
            <p:spPr>
              <a:xfrm>
                <a:off x="681486" y="3823041"/>
                <a:ext cx="10991225" cy="1754326"/>
              </a:xfrm>
              <a:prstGeom prst="rect">
                <a:avLst/>
              </a:prstGeom>
              <a:blipFill rotWithShape="1">
                <a:blip r:embed="rId2"/>
                <a:stretch>
                  <a:fillRect l="-499" t="-1736" r="-444"/>
                </a:stretch>
              </a:blipFill>
            </p:spPr>
            <p:txBody>
              <a:bodyPr/>
              <a:lstStyle/>
              <a:p>
                <a:r>
                  <a:rPr lang="en-US">
                    <a:noFill/>
                  </a:rPr>
                  <a:t> </a:t>
                </a:r>
              </a:p>
            </p:txBody>
          </p:sp>
        </mc:Fallback>
      </mc:AlternateContent>
      <p:sp>
        <p:nvSpPr>
          <p:cNvPr id="23" name="矩形 22">
            <a:extLst>
              <a:ext uri="{FF2B5EF4-FFF2-40B4-BE49-F238E27FC236}">
                <a16:creationId xmlns="" xmlns:a16="http://schemas.microsoft.com/office/drawing/2014/main" id="{41FDF33F-5FCC-4DB8-B86B-C66A1DE8883D}"/>
              </a:ext>
            </a:extLst>
          </p:cNvPr>
          <p:cNvSpPr/>
          <p:nvPr/>
        </p:nvSpPr>
        <p:spPr>
          <a:xfrm>
            <a:off x="701994" y="2284727"/>
            <a:ext cx="1510019" cy="671119"/>
          </a:xfrm>
          <a:prstGeom prst="rect">
            <a:avLst/>
          </a:prstGeom>
          <a:solidFill>
            <a:srgbClr val="0099CC"/>
          </a:solidFill>
          <a:ln>
            <a:solidFill>
              <a:srgbClr val="0099CC"/>
            </a:solidFill>
          </a:ln>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1200" dirty="0"/>
              <a:t>Raw BA</a:t>
            </a:r>
            <a:endParaRPr lang="zh-CN" altLang="en-US" sz="1200" dirty="0"/>
          </a:p>
        </p:txBody>
      </p:sp>
      <p:sp>
        <p:nvSpPr>
          <p:cNvPr id="28" name="矩形 27">
            <a:extLst>
              <a:ext uri="{FF2B5EF4-FFF2-40B4-BE49-F238E27FC236}">
                <a16:creationId xmlns="" xmlns:a16="http://schemas.microsoft.com/office/drawing/2014/main" id="{5772DD28-7107-49AF-9B64-165B1990AAA3}"/>
              </a:ext>
            </a:extLst>
          </p:cNvPr>
          <p:cNvSpPr/>
          <p:nvPr/>
        </p:nvSpPr>
        <p:spPr>
          <a:xfrm>
            <a:off x="6335902" y="2278090"/>
            <a:ext cx="1510019" cy="671119"/>
          </a:xfrm>
          <a:prstGeom prst="rect">
            <a:avLst/>
          </a:prstGeom>
          <a:solidFill>
            <a:srgbClr val="0099CC"/>
          </a:solidFill>
          <a:ln>
            <a:solidFill>
              <a:srgbClr val="0099CC"/>
            </a:solidFill>
          </a:ln>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1200" dirty="0"/>
              <a:t>MBA</a:t>
            </a:r>
            <a:endParaRPr lang="zh-CN" altLang="en-US" sz="1200" dirty="0"/>
          </a:p>
        </p:txBody>
      </p:sp>
      <p:sp>
        <p:nvSpPr>
          <p:cNvPr id="31" name="矩形 30">
            <a:extLst>
              <a:ext uri="{FF2B5EF4-FFF2-40B4-BE49-F238E27FC236}">
                <a16:creationId xmlns="" xmlns:a16="http://schemas.microsoft.com/office/drawing/2014/main" id="{7D622802-8D6F-44B5-AA93-47CEFCC0C09C}"/>
              </a:ext>
            </a:extLst>
          </p:cNvPr>
          <p:cNvSpPr/>
          <p:nvPr/>
        </p:nvSpPr>
        <p:spPr>
          <a:xfrm>
            <a:off x="6335902" y="1488141"/>
            <a:ext cx="1510019" cy="671119"/>
          </a:xfrm>
          <a:prstGeom prst="rect">
            <a:avLst/>
          </a:prstGeom>
          <a:solidFill>
            <a:srgbClr val="0099CC"/>
          </a:solidFill>
          <a:ln>
            <a:solidFill>
              <a:srgbClr val="0099CC"/>
            </a:solidFill>
          </a:ln>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1200" dirty="0"/>
              <a:t>Thermal treatment</a:t>
            </a:r>
            <a:endParaRPr lang="zh-CN" altLang="en-US" sz="1200" dirty="0"/>
          </a:p>
        </p:txBody>
      </p:sp>
      <p:sp>
        <p:nvSpPr>
          <p:cNvPr id="36" name="矩形 35">
            <a:extLst>
              <a:ext uri="{FF2B5EF4-FFF2-40B4-BE49-F238E27FC236}">
                <a16:creationId xmlns="" xmlns:a16="http://schemas.microsoft.com/office/drawing/2014/main" id="{BDB33FBF-674D-4DA1-9688-7CD781053B47}"/>
              </a:ext>
            </a:extLst>
          </p:cNvPr>
          <p:cNvSpPr/>
          <p:nvPr/>
        </p:nvSpPr>
        <p:spPr>
          <a:xfrm>
            <a:off x="8164701" y="1488141"/>
            <a:ext cx="1510019" cy="671119"/>
          </a:xfrm>
          <a:prstGeom prst="rect">
            <a:avLst/>
          </a:prstGeom>
          <a:solidFill>
            <a:srgbClr val="0099CC"/>
          </a:solidFill>
          <a:ln>
            <a:solidFill>
              <a:srgbClr val="0099CC"/>
            </a:solidFill>
          </a:ln>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1200" dirty="0"/>
              <a:t>Milling</a:t>
            </a:r>
            <a:endParaRPr lang="zh-CN" altLang="en-US" sz="1200" dirty="0"/>
          </a:p>
        </p:txBody>
      </p:sp>
      <p:sp>
        <p:nvSpPr>
          <p:cNvPr id="37" name="矩形 36">
            <a:extLst>
              <a:ext uri="{FF2B5EF4-FFF2-40B4-BE49-F238E27FC236}">
                <a16:creationId xmlns="" xmlns:a16="http://schemas.microsoft.com/office/drawing/2014/main" id="{8AA309CD-6415-4DE7-954F-758FBEFD4362}"/>
              </a:ext>
            </a:extLst>
          </p:cNvPr>
          <p:cNvSpPr/>
          <p:nvPr/>
        </p:nvSpPr>
        <p:spPr>
          <a:xfrm>
            <a:off x="9993500" y="1488141"/>
            <a:ext cx="1510019" cy="671119"/>
          </a:xfrm>
          <a:prstGeom prst="rect">
            <a:avLst/>
          </a:prstGeom>
          <a:solidFill>
            <a:srgbClr val="0099CC"/>
          </a:solidFill>
          <a:ln>
            <a:solidFill>
              <a:srgbClr val="0099CC"/>
            </a:solidFill>
          </a:ln>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1200" dirty="0"/>
              <a:t>MTBA</a:t>
            </a:r>
            <a:endParaRPr lang="zh-CN" altLang="en-US" sz="1200" dirty="0"/>
          </a:p>
        </p:txBody>
      </p:sp>
      <p:cxnSp>
        <p:nvCxnSpPr>
          <p:cNvPr id="38" name="直接箭头连接符 37">
            <a:extLst>
              <a:ext uri="{FF2B5EF4-FFF2-40B4-BE49-F238E27FC236}">
                <a16:creationId xmlns="" xmlns:a16="http://schemas.microsoft.com/office/drawing/2014/main" id="{38DF6E86-7742-4373-AE27-920917DDA934}"/>
              </a:ext>
            </a:extLst>
          </p:cNvPr>
          <p:cNvCxnSpPr>
            <a:cxnSpLocks/>
            <a:stCxn id="23" idx="3"/>
          </p:cNvCxnSpPr>
          <p:nvPr/>
        </p:nvCxnSpPr>
        <p:spPr>
          <a:xfrm>
            <a:off x="2212013" y="2620287"/>
            <a:ext cx="521867" cy="0"/>
          </a:xfrm>
          <a:prstGeom prst="straightConnector1">
            <a:avLst/>
          </a:prstGeom>
          <a:ln>
            <a:solidFill>
              <a:srgbClr val="0099CC"/>
            </a:solidFill>
            <a:tailEnd type="triangle"/>
          </a:ln>
        </p:spPr>
        <p:style>
          <a:lnRef idx="1">
            <a:schemeClr val="dk1"/>
          </a:lnRef>
          <a:fillRef idx="0">
            <a:schemeClr val="dk1"/>
          </a:fillRef>
          <a:effectRef idx="0">
            <a:schemeClr val="dk1"/>
          </a:effectRef>
          <a:fontRef idx="minor">
            <a:schemeClr val="tx1"/>
          </a:fontRef>
        </p:style>
      </p:cxnSp>
      <p:cxnSp>
        <p:nvCxnSpPr>
          <p:cNvPr id="41" name="直接箭头连接符 40">
            <a:extLst>
              <a:ext uri="{FF2B5EF4-FFF2-40B4-BE49-F238E27FC236}">
                <a16:creationId xmlns="" xmlns:a16="http://schemas.microsoft.com/office/drawing/2014/main" id="{8BEE652F-2A63-4573-B2C2-CEC0D1F981E3}"/>
              </a:ext>
            </a:extLst>
          </p:cNvPr>
          <p:cNvCxnSpPr>
            <a:cxnSpLocks/>
          </p:cNvCxnSpPr>
          <p:nvPr/>
        </p:nvCxnSpPr>
        <p:spPr>
          <a:xfrm>
            <a:off x="4188317" y="2620286"/>
            <a:ext cx="318783" cy="0"/>
          </a:xfrm>
          <a:prstGeom prst="straightConnector1">
            <a:avLst/>
          </a:prstGeom>
          <a:ln>
            <a:solidFill>
              <a:srgbClr val="0099CC"/>
            </a:solidFill>
            <a:tailEnd type="triangle"/>
          </a:ln>
        </p:spPr>
        <p:style>
          <a:lnRef idx="1">
            <a:schemeClr val="dk1"/>
          </a:lnRef>
          <a:fillRef idx="0">
            <a:schemeClr val="dk1"/>
          </a:fillRef>
          <a:effectRef idx="0">
            <a:schemeClr val="dk1"/>
          </a:effectRef>
          <a:fontRef idx="minor">
            <a:schemeClr val="tx1"/>
          </a:fontRef>
        </p:style>
      </p:cxnSp>
      <p:cxnSp>
        <p:nvCxnSpPr>
          <p:cNvPr id="44" name="直接箭头连接符 43">
            <a:extLst>
              <a:ext uri="{FF2B5EF4-FFF2-40B4-BE49-F238E27FC236}">
                <a16:creationId xmlns="" xmlns:a16="http://schemas.microsoft.com/office/drawing/2014/main" id="{3A21C046-2FE0-4FBD-989C-09793DB05340}"/>
              </a:ext>
            </a:extLst>
          </p:cNvPr>
          <p:cNvCxnSpPr>
            <a:cxnSpLocks/>
            <a:endCxn id="28" idx="1"/>
          </p:cNvCxnSpPr>
          <p:nvPr/>
        </p:nvCxnSpPr>
        <p:spPr>
          <a:xfrm>
            <a:off x="6017119" y="2613650"/>
            <a:ext cx="318783" cy="0"/>
          </a:xfrm>
          <a:prstGeom prst="straightConnector1">
            <a:avLst/>
          </a:prstGeom>
          <a:ln>
            <a:solidFill>
              <a:srgbClr val="0099CC"/>
            </a:solidFill>
            <a:tailEnd type="triangle"/>
          </a:ln>
        </p:spPr>
        <p:style>
          <a:lnRef idx="1">
            <a:schemeClr val="dk1"/>
          </a:lnRef>
          <a:fillRef idx="0">
            <a:schemeClr val="dk1"/>
          </a:fillRef>
          <a:effectRef idx="0">
            <a:schemeClr val="dk1"/>
          </a:effectRef>
          <a:fontRef idx="minor">
            <a:schemeClr val="tx1"/>
          </a:fontRef>
        </p:style>
      </p:cxnSp>
      <p:cxnSp>
        <p:nvCxnSpPr>
          <p:cNvPr id="47" name="直接箭头连接符 46">
            <a:extLst>
              <a:ext uri="{FF2B5EF4-FFF2-40B4-BE49-F238E27FC236}">
                <a16:creationId xmlns="" xmlns:a16="http://schemas.microsoft.com/office/drawing/2014/main" id="{E0494C4F-ACB7-4F3B-B9CE-6F23F24FC43B}"/>
              </a:ext>
            </a:extLst>
          </p:cNvPr>
          <p:cNvCxnSpPr>
            <a:stCxn id="28" idx="0"/>
            <a:endCxn id="31" idx="2"/>
          </p:cNvCxnSpPr>
          <p:nvPr/>
        </p:nvCxnSpPr>
        <p:spPr>
          <a:xfrm flipV="1">
            <a:off x="7090912" y="2159260"/>
            <a:ext cx="0" cy="118830"/>
          </a:xfrm>
          <a:prstGeom prst="straightConnector1">
            <a:avLst/>
          </a:prstGeom>
          <a:ln>
            <a:solidFill>
              <a:srgbClr val="0099CC"/>
            </a:solidFill>
            <a:tailEnd type="triangle"/>
          </a:ln>
        </p:spPr>
        <p:style>
          <a:lnRef idx="1">
            <a:schemeClr val="dk1"/>
          </a:lnRef>
          <a:fillRef idx="0">
            <a:schemeClr val="dk1"/>
          </a:fillRef>
          <a:effectRef idx="0">
            <a:schemeClr val="dk1"/>
          </a:effectRef>
          <a:fontRef idx="minor">
            <a:schemeClr val="tx1"/>
          </a:fontRef>
        </p:style>
      </p:cxnSp>
      <p:cxnSp>
        <p:nvCxnSpPr>
          <p:cNvPr id="48" name="直接箭头连接符 47">
            <a:extLst>
              <a:ext uri="{FF2B5EF4-FFF2-40B4-BE49-F238E27FC236}">
                <a16:creationId xmlns="" xmlns:a16="http://schemas.microsoft.com/office/drawing/2014/main" id="{6375E370-AB53-4F5C-866F-D8096901BC4C}"/>
              </a:ext>
            </a:extLst>
          </p:cNvPr>
          <p:cNvCxnSpPr>
            <a:stCxn id="31" idx="3"/>
            <a:endCxn id="36" idx="1"/>
          </p:cNvCxnSpPr>
          <p:nvPr/>
        </p:nvCxnSpPr>
        <p:spPr>
          <a:xfrm>
            <a:off x="7845921" y="1823701"/>
            <a:ext cx="318780" cy="0"/>
          </a:xfrm>
          <a:prstGeom prst="straightConnector1">
            <a:avLst/>
          </a:prstGeom>
          <a:ln>
            <a:solidFill>
              <a:srgbClr val="0099CC"/>
            </a:solidFill>
            <a:tailEnd type="triangle"/>
          </a:ln>
        </p:spPr>
        <p:style>
          <a:lnRef idx="1">
            <a:schemeClr val="dk1"/>
          </a:lnRef>
          <a:fillRef idx="0">
            <a:schemeClr val="dk1"/>
          </a:fillRef>
          <a:effectRef idx="0">
            <a:schemeClr val="dk1"/>
          </a:effectRef>
          <a:fontRef idx="minor">
            <a:schemeClr val="tx1"/>
          </a:fontRef>
        </p:style>
      </p:cxnSp>
      <p:cxnSp>
        <p:nvCxnSpPr>
          <p:cNvPr id="49" name="直接箭头连接符 48">
            <a:extLst>
              <a:ext uri="{FF2B5EF4-FFF2-40B4-BE49-F238E27FC236}">
                <a16:creationId xmlns="" xmlns:a16="http://schemas.microsoft.com/office/drawing/2014/main" id="{7AE208DC-3672-4E7F-B046-CFEC8C30C5DC}"/>
              </a:ext>
            </a:extLst>
          </p:cNvPr>
          <p:cNvCxnSpPr>
            <a:stCxn id="36" idx="3"/>
            <a:endCxn id="37" idx="1"/>
          </p:cNvCxnSpPr>
          <p:nvPr/>
        </p:nvCxnSpPr>
        <p:spPr>
          <a:xfrm>
            <a:off x="9674720" y="1823701"/>
            <a:ext cx="318780" cy="0"/>
          </a:xfrm>
          <a:prstGeom prst="straightConnector1">
            <a:avLst/>
          </a:prstGeom>
          <a:ln>
            <a:solidFill>
              <a:srgbClr val="0099CC"/>
            </a:solidFill>
            <a:tailEnd type="triangle"/>
          </a:ln>
        </p:spPr>
        <p:style>
          <a:lnRef idx="1">
            <a:schemeClr val="dk1"/>
          </a:lnRef>
          <a:fillRef idx="0">
            <a:schemeClr val="dk1"/>
          </a:fillRef>
          <a:effectRef idx="0">
            <a:schemeClr val="dk1"/>
          </a:effectRef>
          <a:fontRef idx="minor">
            <a:schemeClr val="tx1"/>
          </a:fontRef>
        </p:style>
      </p:cxnSp>
      <p:sp>
        <p:nvSpPr>
          <p:cNvPr id="54" name="矩形 53">
            <a:extLst>
              <a:ext uri="{FF2B5EF4-FFF2-40B4-BE49-F238E27FC236}">
                <a16:creationId xmlns="" xmlns:a16="http://schemas.microsoft.com/office/drawing/2014/main" id="{83127A96-DA0A-4D95-A68E-2AFF58C4827E}"/>
              </a:ext>
            </a:extLst>
          </p:cNvPr>
          <p:cNvSpPr/>
          <p:nvPr/>
        </p:nvSpPr>
        <p:spPr>
          <a:xfrm>
            <a:off x="2703579" y="2299728"/>
            <a:ext cx="1510019" cy="671119"/>
          </a:xfrm>
          <a:prstGeom prst="rect">
            <a:avLst/>
          </a:prstGeom>
          <a:solidFill>
            <a:srgbClr val="0099CC"/>
          </a:solidFill>
          <a:ln>
            <a:solidFill>
              <a:srgbClr val="0099CC"/>
            </a:solidFill>
          </a:ln>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1200" dirty="0"/>
              <a:t>Milling</a:t>
            </a:r>
            <a:endParaRPr lang="zh-CN" altLang="en-US" sz="1200" dirty="0"/>
          </a:p>
        </p:txBody>
      </p:sp>
      <p:sp>
        <p:nvSpPr>
          <p:cNvPr id="55" name="矩形 54">
            <a:extLst>
              <a:ext uri="{FF2B5EF4-FFF2-40B4-BE49-F238E27FC236}">
                <a16:creationId xmlns="" xmlns:a16="http://schemas.microsoft.com/office/drawing/2014/main" id="{C63FAF61-5B6F-451F-87BF-08EC4446933C}"/>
              </a:ext>
            </a:extLst>
          </p:cNvPr>
          <p:cNvSpPr/>
          <p:nvPr/>
        </p:nvSpPr>
        <p:spPr>
          <a:xfrm>
            <a:off x="4507100" y="2284727"/>
            <a:ext cx="1510019" cy="671119"/>
          </a:xfrm>
          <a:prstGeom prst="rect">
            <a:avLst/>
          </a:prstGeom>
          <a:solidFill>
            <a:srgbClr val="0099CC"/>
          </a:solidFill>
          <a:ln>
            <a:solidFill>
              <a:srgbClr val="0099CC"/>
            </a:solidFill>
          </a:ln>
          <a:effectLst>
            <a:softEdge rad="63500"/>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altLang="zh-CN" sz="1200" dirty="0"/>
              <a:t>Sieving</a:t>
            </a:r>
            <a:endParaRPr lang="zh-CN" altLang="en-US" sz="1200" dirty="0"/>
          </a:p>
        </p:txBody>
      </p:sp>
      <p:grpSp>
        <p:nvGrpSpPr>
          <p:cNvPr id="56" name="组合 55">
            <a:extLst>
              <a:ext uri="{FF2B5EF4-FFF2-40B4-BE49-F238E27FC236}">
                <a16:creationId xmlns="" xmlns:a16="http://schemas.microsoft.com/office/drawing/2014/main" id="{C0535DDE-F46B-43F2-942A-A6AD80A44742}"/>
              </a:ext>
            </a:extLst>
          </p:cNvPr>
          <p:cNvGrpSpPr/>
          <p:nvPr/>
        </p:nvGrpSpPr>
        <p:grpSpPr>
          <a:xfrm>
            <a:off x="355025" y="6094265"/>
            <a:ext cx="3226375" cy="889294"/>
            <a:chOff x="355025" y="6094265"/>
            <a:chExt cx="3226375" cy="889294"/>
          </a:xfrm>
        </p:grpSpPr>
        <p:grpSp>
          <p:nvGrpSpPr>
            <p:cNvPr id="57" name="组合 56">
              <a:extLst>
                <a:ext uri="{FF2B5EF4-FFF2-40B4-BE49-F238E27FC236}">
                  <a16:creationId xmlns="" xmlns:a16="http://schemas.microsoft.com/office/drawing/2014/main" id="{B95D8704-1BCD-4ADD-85CE-918C9CEFB3E3}"/>
                </a:ext>
              </a:extLst>
            </p:cNvPr>
            <p:cNvGrpSpPr/>
            <p:nvPr/>
          </p:nvGrpSpPr>
          <p:grpSpPr>
            <a:xfrm>
              <a:off x="1149600" y="6094265"/>
              <a:ext cx="2431800" cy="889294"/>
              <a:chOff x="8107146" y="5459605"/>
              <a:chExt cx="4502685" cy="1646604"/>
            </a:xfrm>
          </p:grpSpPr>
          <p:pic>
            <p:nvPicPr>
              <p:cNvPr id="59" name="图片 58">
                <a:extLst>
                  <a:ext uri="{FF2B5EF4-FFF2-40B4-BE49-F238E27FC236}">
                    <a16:creationId xmlns="" xmlns:a16="http://schemas.microsoft.com/office/drawing/2014/main" id="{C3D950DA-4E43-459A-8EC9-FD77332323A3}"/>
                  </a:ext>
                </a:extLst>
              </p:cNvPr>
              <p:cNvPicPr>
                <a:picLocks noChangeAspect="1"/>
              </p:cNvPicPr>
              <p:nvPr/>
            </p:nvPicPr>
            <p:blipFill>
              <a:blip r:embed="rId3" cstate="print">
                <a:extLst>
                  <a:ext uri="{BEBA8EAE-BF5A-486C-A8C5-ECC9F3942E4B}">
                    <a14:imgProps xmlns:a14="http://schemas.microsoft.com/office/drawing/2010/main">
                      <a14:imgLayer r:embed="rId4">
                        <a14:imgEffect>
                          <a14:sharpenSoften amount="-25000"/>
                        </a14:imgEffect>
                        <a14:imgEffect>
                          <a14:brightnessContrast bright="15000" contrast="8000"/>
                        </a14:imgEffect>
                      </a14:imgLayer>
                    </a14:imgProps>
                  </a:ext>
                  <a:ext uri="{28A0092B-C50C-407E-A947-70E740481C1C}">
                    <a14:useLocalDpi xmlns:a14="http://schemas.microsoft.com/office/drawing/2010/main" val="0"/>
                  </a:ext>
                </a:extLst>
              </a:blip>
              <a:stretch>
                <a:fillRect/>
              </a:stretch>
            </p:blipFill>
            <p:spPr>
              <a:xfrm>
                <a:off x="8107146" y="5920509"/>
                <a:ext cx="1822754" cy="583281"/>
              </a:xfrm>
              <a:prstGeom prst="rect">
                <a:avLst/>
              </a:prstGeom>
              <a:effectLst>
                <a:glow rad="63500">
                  <a:schemeClr val="accent5">
                    <a:satMod val="175000"/>
                    <a:alpha val="40000"/>
                  </a:schemeClr>
                </a:glow>
              </a:effectLst>
            </p:spPr>
          </p:pic>
          <p:pic>
            <p:nvPicPr>
              <p:cNvPr id="60" name="图片 59">
                <a:extLst>
                  <a:ext uri="{FF2B5EF4-FFF2-40B4-BE49-F238E27FC236}">
                    <a16:creationId xmlns="" xmlns:a16="http://schemas.microsoft.com/office/drawing/2014/main" id="{46571F52-47A6-4C1A-AA81-1285A492E285}"/>
                  </a:ext>
                </a:extLst>
              </p:cNvPr>
              <p:cNvPicPr>
                <a:picLocks noChangeAspect="1"/>
              </p:cNvPicPr>
              <p:nvPr/>
            </p:nvPicPr>
            <p:blipFill>
              <a:blip r:embed="rId5" cstate="print">
                <a:clrChange>
                  <a:clrFrom>
                    <a:srgbClr val="F7FCF8"/>
                  </a:clrFrom>
                  <a:clrTo>
                    <a:srgbClr val="F7FCF8">
                      <a:alpha val="0"/>
                    </a:srgbClr>
                  </a:clrTo>
                </a:clrChange>
                <a:extLst>
                  <a:ext uri="{28A0092B-C50C-407E-A947-70E740481C1C}">
                    <a14:useLocalDpi xmlns:a14="http://schemas.microsoft.com/office/drawing/2010/main" val="0"/>
                  </a:ext>
                </a:extLst>
              </a:blip>
              <a:stretch>
                <a:fillRect/>
              </a:stretch>
            </p:blipFill>
            <p:spPr>
              <a:xfrm>
                <a:off x="9503240" y="5459605"/>
                <a:ext cx="3106591" cy="1646604"/>
              </a:xfrm>
              <a:prstGeom prst="rect">
                <a:avLst/>
              </a:prstGeom>
            </p:spPr>
          </p:pic>
        </p:grpSp>
        <p:pic>
          <p:nvPicPr>
            <p:cNvPr id="58" name="图片 57">
              <a:extLst>
                <a:ext uri="{FF2B5EF4-FFF2-40B4-BE49-F238E27FC236}">
                  <a16:creationId xmlns="" xmlns:a16="http://schemas.microsoft.com/office/drawing/2014/main" id="{821D208D-2698-4B5B-BFFF-67E60D230E9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5025" y="6108700"/>
              <a:ext cx="781050" cy="781050"/>
            </a:xfrm>
            <a:prstGeom prst="rect">
              <a:avLst/>
            </a:prstGeom>
          </p:spPr>
        </p:pic>
      </p:grpSp>
      <p:sp>
        <p:nvSpPr>
          <p:cNvPr id="24" name="文本框 23">
            <a:extLst>
              <a:ext uri="{FF2B5EF4-FFF2-40B4-BE49-F238E27FC236}">
                <a16:creationId xmlns="" xmlns:a16="http://schemas.microsoft.com/office/drawing/2014/main" id="{6FA5ACF3-BA2E-423C-937D-FFCA17019FC3}"/>
              </a:ext>
            </a:extLst>
          </p:cNvPr>
          <p:cNvSpPr txBox="1"/>
          <p:nvPr/>
        </p:nvSpPr>
        <p:spPr>
          <a:xfrm>
            <a:off x="701994" y="3384041"/>
            <a:ext cx="9400020" cy="369332"/>
          </a:xfrm>
          <a:prstGeom prst="rect">
            <a:avLst/>
          </a:prstGeom>
          <a:noFill/>
        </p:spPr>
        <p:txBody>
          <a:bodyPr wrap="square" rtlCol="0">
            <a:spAutoFit/>
          </a:bodyPr>
          <a:lstStyle/>
          <a:p>
            <a:r>
              <a:rPr lang="en-US" altLang="zh-CN" dirty="0">
                <a:solidFill>
                  <a:srgbClr val="009FD4"/>
                </a:solidFill>
              </a:rPr>
              <a:t>Substitute materials</a:t>
            </a:r>
            <a:endParaRPr lang="zh-CN" altLang="en-US" dirty="0">
              <a:solidFill>
                <a:srgbClr val="009FD4"/>
              </a:solidFill>
            </a:endParaRPr>
          </a:p>
        </p:txBody>
      </p:sp>
    </p:spTree>
    <p:extLst>
      <p:ext uri="{BB962C8B-B14F-4D97-AF65-F5344CB8AC3E}">
        <p14:creationId xmlns:p14="http://schemas.microsoft.com/office/powerpoint/2010/main" val="112535175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413</TotalTime>
  <Words>1024</Words>
  <Application>Microsoft Office PowerPoint</Application>
  <PresentationFormat>自定义</PresentationFormat>
  <Paragraphs>285</Paragraphs>
  <Slides>15</Slides>
  <Notes>0</Notes>
  <HiddenSlides>0</HiddenSlides>
  <MMClips>0</MMClips>
  <ScaleCrop>false</ScaleCrop>
  <HeadingPairs>
    <vt:vector size="4" baseType="variant">
      <vt:variant>
        <vt:lpstr>主题</vt:lpstr>
      </vt:variant>
      <vt:variant>
        <vt:i4>1</vt:i4>
      </vt:variant>
      <vt:variant>
        <vt:lpstr>幻灯片标题</vt:lpstr>
      </vt:variant>
      <vt:variant>
        <vt:i4>15</vt:i4>
      </vt:variant>
    </vt:vector>
  </HeadingPairs>
  <TitlesOfParts>
    <vt:vector size="16" baseType="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Yubo Sun</dc:creator>
  <cp:lastModifiedBy>Boyu Chen</cp:lastModifiedBy>
  <cp:revision>11</cp:revision>
  <dcterms:created xsi:type="dcterms:W3CDTF">2019-03-31T02:54:57Z</dcterms:created>
  <dcterms:modified xsi:type="dcterms:W3CDTF">2019-04-02T10:07:33Z</dcterms:modified>
</cp:coreProperties>
</file>